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7" r:id="rId2"/>
    <p:sldId id="1305" r:id="rId3"/>
    <p:sldId id="1264" r:id="rId4"/>
    <p:sldId id="1267" r:id="rId5"/>
    <p:sldId id="1285" r:id="rId6"/>
    <p:sldId id="1237" r:id="rId7"/>
    <p:sldId id="1301" r:id="rId8"/>
    <p:sldId id="1061" r:id="rId9"/>
    <p:sldId id="1232" r:id="rId10"/>
    <p:sldId id="1068" r:id="rId11"/>
    <p:sldId id="266" r:id="rId12"/>
    <p:sldId id="265" r:id="rId13"/>
    <p:sldId id="1306" r:id="rId14"/>
    <p:sldId id="1126" r:id="rId15"/>
    <p:sldId id="1307" r:id="rId16"/>
    <p:sldId id="1296" r:id="rId17"/>
    <p:sldId id="1297" r:id="rId18"/>
    <p:sldId id="1255" r:id="rId19"/>
    <p:sldId id="1257" r:id="rId20"/>
    <p:sldId id="1206" r:id="rId21"/>
    <p:sldId id="1256" r:id="rId22"/>
    <p:sldId id="1303" r:id="rId23"/>
    <p:sldId id="1209" r:id="rId24"/>
    <p:sldId id="1218" r:id="rId25"/>
    <p:sldId id="1177" r:id="rId26"/>
    <p:sldId id="1217" r:id="rId27"/>
    <p:sldId id="1179" r:id="rId28"/>
    <p:sldId id="1178" r:id="rId29"/>
    <p:sldId id="1181" r:id="rId30"/>
    <p:sldId id="1182" r:id="rId31"/>
    <p:sldId id="1185" r:id="rId32"/>
    <p:sldId id="1067" r:id="rId33"/>
    <p:sldId id="1222" r:id="rId34"/>
    <p:sldId id="1229" r:id="rId35"/>
    <p:sldId id="274" r:id="rId36"/>
  </p:sldIdLst>
  <p:sldSz cx="12188825" cy="6858000"/>
  <p:notesSz cx="6889750" cy="10021888"/>
  <p:defaultTextStyle>
    <a:defPPr rtl="0">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792">
          <p15:clr>
            <a:srgbClr val="A4A3A4"/>
          </p15:clr>
        </p15:guide>
        <p15:guide id="4" orient="horz" pos="1152">
          <p15:clr>
            <a:srgbClr val="A4A3A4"/>
          </p15:clr>
        </p15:guide>
        <p15:guide id="5" orient="horz" pos="3360">
          <p15:clr>
            <a:srgbClr val="A4A3A4"/>
          </p15:clr>
        </p15:guide>
        <p15:guide id="6" orient="horz" pos="3072">
          <p15:clr>
            <a:srgbClr val="A4A3A4"/>
          </p15:clr>
        </p15:guide>
        <p15:guide id="7" orient="horz" pos="864">
          <p15:clr>
            <a:srgbClr val="A4A3A4"/>
          </p15:clr>
        </p15:guide>
        <p15:guide id="8" orient="horz" pos="528">
          <p15:clr>
            <a:srgbClr val="A4A3A4"/>
          </p15:clr>
        </p15:guide>
        <p15:guide id="9" orient="horz" pos="2784">
          <p15:clr>
            <a:srgbClr val="A4A3A4"/>
          </p15:clr>
        </p15:guide>
        <p15:guide id="10" pos="3839">
          <p15:clr>
            <a:srgbClr val="A4A3A4"/>
          </p15:clr>
        </p15:guide>
        <p15:guide id="11" pos="959">
          <p15:clr>
            <a:srgbClr val="A4A3A4"/>
          </p15:clr>
        </p15:guide>
        <p15:guide id="12" pos="7007">
          <p15:clr>
            <a:srgbClr val="A4A3A4"/>
          </p15:clr>
        </p15:guide>
        <p15:guide id="13" pos="6719">
          <p15:clr>
            <a:srgbClr val="A4A3A4"/>
          </p15:clr>
        </p15:guide>
        <p15:guide id="14" pos="6143">
          <p15:clr>
            <a:srgbClr val="A4A3A4"/>
          </p15:clr>
        </p15:guide>
        <p15:guide id="15" pos="3983">
          <p15:clr>
            <a:srgbClr val="A4A3A4"/>
          </p15:clr>
        </p15:guide>
        <p15:guide id="16" pos="527">
          <p15:clr>
            <a:srgbClr val="A4A3A4"/>
          </p15:clr>
        </p15:guide>
        <p15:guide id="17" pos="7151">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it Urva" initials="TU" lastIdx="2" clrIdx="0">
    <p:extLst>
      <p:ext uri="{19B8F6BF-5375-455C-9EA6-DF929625EA0E}">
        <p15:presenceInfo xmlns:p15="http://schemas.microsoft.com/office/powerpoint/2012/main" userId="Tiit Ur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79F"/>
    <a:srgbClr val="A741A9"/>
    <a:srgbClr val="FEFD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4" autoAdjust="0"/>
    <p:restoredTop sz="88672" autoAdjust="0"/>
  </p:normalViewPr>
  <p:slideViewPr>
    <p:cSldViewPr snapToGrid="0">
      <p:cViewPr varScale="1">
        <p:scale>
          <a:sx n="79" d="100"/>
          <a:sy n="79" d="100"/>
        </p:scale>
        <p:origin x="114" y="114"/>
      </p:cViewPr>
      <p:guideLst>
        <p:guide orient="horz" pos="2160"/>
        <p:guide orient="horz" pos="1008"/>
        <p:guide orient="horz" pos="3792"/>
        <p:guide orient="horz" pos="1152"/>
        <p:guide orient="horz" pos="3360"/>
        <p:guide orient="horz" pos="3072"/>
        <p:guide orient="horz" pos="864"/>
        <p:guide orient="horz" pos="528"/>
        <p:guide orient="horz" pos="2784"/>
        <p:guide pos="3839"/>
        <p:guide pos="959"/>
        <p:guide pos="7007"/>
        <p:guide pos="6719"/>
        <p:guide pos="6143"/>
        <p:guide pos="3983"/>
        <p:guide pos="527"/>
        <p:guide pos="7151"/>
      </p:guideLst>
    </p:cSldViewPr>
  </p:slideViewPr>
  <p:notesTextViewPr>
    <p:cViewPr>
      <p:scale>
        <a:sx n="3" d="2"/>
        <a:sy n="3" d="2"/>
      </p:scale>
      <p:origin x="0" y="0"/>
    </p:cViewPr>
  </p:notesTextViewPr>
  <p:sorterViewPr>
    <p:cViewPr varScale="1">
      <p:scale>
        <a:sx n="1" d="1"/>
        <a:sy n="1" d="1"/>
      </p:scale>
      <p:origin x="0" y="-6900"/>
    </p:cViewPr>
  </p:sorterViewPr>
  <p:notesViewPr>
    <p:cSldViewPr snapToGrid="0">
      <p:cViewPr>
        <p:scale>
          <a:sx n="1" d="2"/>
          <a:sy n="1" d="2"/>
        </p:scale>
        <p:origin x="2724" y="876"/>
      </p:cViewPr>
      <p:guideLst>
        <p:guide orient="horz" pos="3157"/>
        <p:guide pos="217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 y="1"/>
            <a:ext cx="2985558" cy="501094"/>
          </a:xfrm>
          <a:prstGeom prst="rect">
            <a:avLst/>
          </a:prstGeom>
        </p:spPr>
        <p:txBody>
          <a:bodyPr vert="horz" lIns="92446" tIns="46223" rIns="92446" bIns="46223" rtlCol="0"/>
          <a:lstStyle>
            <a:lvl1pPr algn="l">
              <a:defRPr sz="1200"/>
            </a:lvl1pPr>
          </a:lstStyle>
          <a:p>
            <a:pPr rtl="0"/>
            <a:endParaRPr lang="et-EE"/>
          </a:p>
        </p:txBody>
      </p:sp>
      <p:sp>
        <p:nvSpPr>
          <p:cNvPr id="3" name="Kuupäeva kohatäide 2"/>
          <p:cNvSpPr>
            <a:spLocks noGrp="1"/>
          </p:cNvSpPr>
          <p:nvPr>
            <p:ph type="dt" sz="quarter" idx="1"/>
          </p:nvPr>
        </p:nvSpPr>
        <p:spPr>
          <a:xfrm>
            <a:off x="3902598" y="1"/>
            <a:ext cx="2985558" cy="501094"/>
          </a:xfrm>
          <a:prstGeom prst="rect">
            <a:avLst/>
          </a:prstGeom>
        </p:spPr>
        <p:txBody>
          <a:bodyPr vert="horz" lIns="92446" tIns="46223" rIns="92446" bIns="46223" rtlCol="0"/>
          <a:lstStyle>
            <a:lvl1pPr algn="r">
              <a:defRPr sz="1200"/>
            </a:lvl1pPr>
          </a:lstStyle>
          <a:p>
            <a:pPr rtl="0"/>
            <a:fld id="{6CDD8B2A-CEB4-4EDC-9A62-0E2E339B1686}" type="datetime1">
              <a:rPr lang="et-EE" smtClean="0"/>
              <a:t>01.03.2023</a:t>
            </a:fld>
            <a:endParaRPr lang="et-EE"/>
          </a:p>
        </p:txBody>
      </p:sp>
      <p:sp>
        <p:nvSpPr>
          <p:cNvPr id="4" name="Jaluse kohatäide 3"/>
          <p:cNvSpPr>
            <a:spLocks noGrp="1"/>
          </p:cNvSpPr>
          <p:nvPr>
            <p:ph type="ftr" sz="quarter" idx="2"/>
          </p:nvPr>
        </p:nvSpPr>
        <p:spPr>
          <a:xfrm>
            <a:off x="1" y="9519055"/>
            <a:ext cx="2985558" cy="501094"/>
          </a:xfrm>
          <a:prstGeom prst="rect">
            <a:avLst/>
          </a:prstGeom>
        </p:spPr>
        <p:txBody>
          <a:bodyPr vert="horz" lIns="92446" tIns="46223" rIns="92446" bIns="46223" rtlCol="0" anchor="b"/>
          <a:lstStyle>
            <a:lvl1pPr algn="l">
              <a:defRPr sz="1200"/>
            </a:lvl1pPr>
          </a:lstStyle>
          <a:p>
            <a:pPr rtl="0"/>
            <a:endParaRPr lang="et-EE"/>
          </a:p>
        </p:txBody>
      </p:sp>
      <p:sp>
        <p:nvSpPr>
          <p:cNvPr id="5" name="Slaidinumbri kohatäide 4"/>
          <p:cNvSpPr>
            <a:spLocks noGrp="1"/>
          </p:cNvSpPr>
          <p:nvPr>
            <p:ph type="sldNum" sz="quarter" idx="3"/>
          </p:nvPr>
        </p:nvSpPr>
        <p:spPr>
          <a:xfrm>
            <a:off x="3902598" y="9519055"/>
            <a:ext cx="2985558" cy="501094"/>
          </a:xfrm>
          <a:prstGeom prst="rect">
            <a:avLst/>
          </a:prstGeom>
        </p:spPr>
        <p:txBody>
          <a:bodyPr vert="horz" lIns="92446" tIns="46223" rIns="92446" bIns="46223" rtlCol="0" anchor="b"/>
          <a:lstStyle>
            <a:lvl1pPr algn="r">
              <a:defRPr sz="1200"/>
            </a:lvl1pPr>
          </a:lstStyle>
          <a:p>
            <a:pPr rtl="0"/>
            <a:fld id="{7C119DBA-4540-49B3-8FA9-6259387ECF9E}" type="slidenum">
              <a:rPr lang="et-EE" smtClean="0"/>
              <a:t>‹#›</a:t>
            </a:fld>
            <a:endParaRPr lang="et-EE"/>
          </a:p>
        </p:txBody>
      </p:sp>
    </p:spTree>
    <p:extLst>
      <p:ext uri="{BB962C8B-B14F-4D97-AF65-F5344CB8AC3E}">
        <p14:creationId xmlns:p14="http://schemas.microsoft.com/office/powerpoint/2010/main" val="35876198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1" y="1"/>
            <a:ext cx="2985558" cy="501094"/>
          </a:xfrm>
          <a:prstGeom prst="rect">
            <a:avLst/>
          </a:prstGeom>
        </p:spPr>
        <p:txBody>
          <a:bodyPr vert="horz" lIns="92446" tIns="46223" rIns="92446" bIns="46223" rtlCol="0"/>
          <a:lstStyle>
            <a:lvl1pPr algn="l">
              <a:defRPr sz="1200"/>
            </a:lvl1pPr>
          </a:lstStyle>
          <a:p>
            <a:pPr rtl="0"/>
            <a:endParaRPr lang="et-EE"/>
          </a:p>
        </p:txBody>
      </p:sp>
      <p:sp>
        <p:nvSpPr>
          <p:cNvPr id="3" name="Kuupäeva kohatäide 2"/>
          <p:cNvSpPr>
            <a:spLocks noGrp="1"/>
          </p:cNvSpPr>
          <p:nvPr>
            <p:ph type="dt" idx="1"/>
          </p:nvPr>
        </p:nvSpPr>
        <p:spPr>
          <a:xfrm>
            <a:off x="3902598" y="1"/>
            <a:ext cx="2985558" cy="501094"/>
          </a:xfrm>
          <a:prstGeom prst="rect">
            <a:avLst/>
          </a:prstGeom>
        </p:spPr>
        <p:txBody>
          <a:bodyPr vert="horz" lIns="92446" tIns="46223" rIns="92446" bIns="46223" rtlCol="0"/>
          <a:lstStyle>
            <a:lvl1pPr algn="r">
              <a:defRPr sz="1200"/>
            </a:lvl1pPr>
          </a:lstStyle>
          <a:p>
            <a:pPr rtl="0"/>
            <a:fld id="{72439FA3-34EC-4ADD-B116-F34ADAE2C86A}" type="datetime1">
              <a:rPr lang="et-EE" smtClean="0"/>
              <a:t>01.03.2023</a:t>
            </a:fld>
            <a:endParaRPr lang="et-EE"/>
          </a:p>
        </p:txBody>
      </p:sp>
      <p:sp>
        <p:nvSpPr>
          <p:cNvPr id="4" name="Slaidi pildi kohatäide 3"/>
          <p:cNvSpPr>
            <a:spLocks noGrp="1" noRot="1" noChangeAspect="1"/>
          </p:cNvSpPr>
          <p:nvPr>
            <p:ph type="sldImg" idx="2"/>
          </p:nvPr>
        </p:nvSpPr>
        <p:spPr>
          <a:xfrm>
            <a:off x="104775" y="750888"/>
            <a:ext cx="6680200" cy="3759200"/>
          </a:xfrm>
          <a:prstGeom prst="rect">
            <a:avLst/>
          </a:prstGeom>
          <a:noFill/>
          <a:ln w="12700">
            <a:solidFill>
              <a:prstClr val="black"/>
            </a:solidFill>
          </a:ln>
        </p:spPr>
        <p:txBody>
          <a:bodyPr vert="horz" lIns="92446" tIns="46223" rIns="92446" bIns="46223" rtlCol="0" anchor="ctr"/>
          <a:lstStyle/>
          <a:p>
            <a:pPr rtl="0"/>
            <a:endParaRPr lang="et-EE"/>
          </a:p>
        </p:txBody>
      </p:sp>
      <p:sp>
        <p:nvSpPr>
          <p:cNvPr id="5" name="Märkmete kohatäide 4"/>
          <p:cNvSpPr>
            <a:spLocks noGrp="1"/>
          </p:cNvSpPr>
          <p:nvPr>
            <p:ph type="body" sz="quarter" idx="3"/>
          </p:nvPr>
        </p:nvSpPr>
        <p:spPr>
          <a:xfrm>
            <a:off x="688976" y="4760399"/>
            <a:ext cx="5511800" cy="4509849"/>
          </a:xfrm>
          <a:prstGeom prst="rect">
            <a:avLst/>
          </a:prstGeom>
        </p:spPr>
        <p:txBody>
          <a:bodyPr vert="horz" lIns="92446" tIns="46223" rIns="92446" bIns="46223" rtlCol="0"/>
          <a:lstStyle/>
          <a:p>
            <a:pPr lvl="0" rtl="0"/>
            <a:r>
              <a:rPr lang="et-EE"/>
              <a:t>Klõpsake juhtslaidi tekstilaadide redigeerimiseks</a:t>
            </a:r>
          </a:p>
          <a:p>
            <a:pPr lvl="1" rtl="0"/>
            <a:r>
              <a:rPr lang="et-EE"/>
              <a:t>Teine tase</a:t>
            </a:r>
          </a:p>
          <a:p>
            <a:pPr lvl="2" rtl="0"/>
            <a:r>
              <a:rPr lang="et-EE"/>
              <a:t>Kolmas tase</a:t>
            </a:r>
          </a:p>
          <a:p>
            <a:pPr lvl="3" rtl="0"/>
            <a:r>
              <a:rPr lang="et-EE"/>
              <a:t>Neljas tase</a:t>
            </a:r>
          </a:p>
          <a:p>
            <a:pPr lvl="4" rtl="0"/>
            <a:r>
              <a:rPr lang="et-EE"/>
              <a:t>Viies tase</a:t>
            </a:r>
          </a:p>
        </p:txBody>
      </p:sp>
      <p:sp>
        <p:nvSpPr>
          <p:cNvPr id="6" name="Jaluse kohatäide 5"/>
          <p:cNvSpPr>
            <a:spLocks noGrp="1"/>
          </p:cNvSpPr>
          <p:nvPr>
            <p:ph type="ftr" sz="quarter" idx="4"/>
          </p:nvPr>
        </p:nvSpPr>
        <p:spPr>
          <a:xfrm>
            <a:off x="1" y="9519055"/>
            <a:ext cx="2985558" cy="501094"/>
          </a:xfrm>
          <a:prstGeom prst="rect">
            <a:avLst/>
          </a:prstGeom>
        </p:spPr>
        <p:txBody>
          <a:bodyPr vert="horz" lIns="92446" tIns="46223" rIns="92446" bIns="46223" rtlCol="0" anchor="b"/>
          <a:lstStyle>
            <a:lvl1pPr algn="l">
              <a:defRPr sz="1200"/>
            </a:lvl1pPr>
          </a:lstStyle>
          <a:p>
            <a:pPr rtl="0"/>
            <a:endParaRPr lang="et-EE"/>
          </a:p>
        </p:txBody>
      </p:sp>
      <p:sp>
        <p:nvSpPr>
          <p:cNvPr id="7" name="Slaidinumbri kohatäide 6"/>
          <p:cNvSpPr>
            <a:spLocks noGrp="1"/>
          </p:cNvSpPr>
          <p:nvPr>
            <p:ph type="sldNum" sz="quarter" idx="5"/>
          </p:nvPr>
        </p:nvSpPr>
        <p:spPr>
          <a:xfrm>
            <a:off x="3902598" y="9519055"/>
            <a:ext cx="2985558" cy="501094"/>
          </a:xfrm>
          <a:prstGeom prst="rect">
            <a:avLst/>
          </a:prstGeom>
        </p:spPr>
        <p:txBody>
          <a:bodyPr vert="horz" lIns="92446" tIns="46223" rIns="92446" bIns="46223" rtlCol="0" anchor="b"/>
          <a:lstStyle>
            <a:lvl1pPr algn="r">
              <a:defRPr sz="1200"/>
            </a:lvl1pPr>
          </a:lstStyle>
          <a:p>
            <a:pPr rtl="0"/>
            <a:fld id="{E3B36274-F2B9-4C45-BBB4-0EDF4CD651A7}" type="slidenum">
              <a:rPr lang="et-EE" smtClean="0"/>
              <a:t>‹#›</a:t>
            </a:fld>
            <a:endParaRPr lang="et-EE"/>
          </a:p>
        </p:txBody>
      </p:sp>
    </p:spTree>
    <p:extLst>
      <p:ext uri="{BB962C8B-B14F-4D97-AF65-F5344CB8AC3E}">
        <p14:creationId xmlns:p14="http://schemas.microsoft.com/office/powerpoint/2010/main" val="21476885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t-EE" dirty="0"/>
          </a:p>
        </p:txBody>
      </p:sp>
      <p:sp>
        <p:nvSpPr>
          <p:cNvPr id="4" name="Slaidinumbri kohatäide 3"/>
          <p:cNvSpPr>
            <a:spLocks noGrp="1"/>
          </p:cNvSpPr>
          <p:nvPr>
            <p:ph type="sldNum" sz="quarter" idx="10"/>
          </p:nvPr>
        </p:nvSpPr>
        <p:spPr/>
        <p:txBody>
          <a:bodyPr rtlCol="0"/>
          <a:lstStyle/>
          <a:p>
            <a:pPr rtl="0"/>
            <a:fld id="{E3B36274-F2B9-4C45-BBB4-0EDF4CD651A7}" type="slidenum">
              <a:rPr lang="et-EE" smtClean="0"/>
              <a:t>1</a:t>
            </a:fld>
            <a:endParaRPr lang="et-EE"/>
          </a:p>
        </p:txBody>
      </p:sp>
    </p:spTree>
    <p:extLst>
      <p:ext uri="{BB962C8B-B14F-4D97-AF65-F5344CB8AC3E}">
        <p14:creationId xmlns:p14="http://schemas.microsoft.com/office/powerpoint/2010/main" val="1245023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altLang="et-EE" dirty="0" err="1">
                <a:latin typeface="Times New Roman" panose="02020603050405020304" pitchFamily="18" charset="0"/>
              </a:rPr>
              <a:t>Simplified</a:t>
            </a:r>
            <a:r>
              <a:rPr lang="et-EE" altLang="et-EE" dirty="0">
                <a:latin typeface="Times New Roman" panose="02020603050405020304" pitchFamily="18" charset="0"/>
              </a:rPr>
              <a:t> </a:t>
            </a:r>
            <a:r>
              <a:rPr lang="et-EE" altLang="et-EE" dirty="0" err="1">
                <a:latin typeface="Times New Roman" panose="02020603050405020304" pitchFamily="18" charset="0"/>
              </a:rPr>
              <a:t>Chinese</a:t>
            </a:r>
            <a:r>
              <a:rPr lang="et-EE" altLang="et-EE" dirty="0">
                <a:latin typeface="Times New Roman" panose="02020603050405020304" pitchFamily="18" charset="0"/>
              </a:rPr>
              <a:t>: </a:t>
            </a:r>
            <a:r>
              <a:rPr lang="zh-CN" altLang="en-US" dirty="0">
                <a:latin typeface="Times New Roman" panose="02020603050405020304" pitchFamily="18" charset="0"/>
              </a:rPr>
              <a:t>危机</a:t>
            </a:r>
            <a:r>
              <a:rPr lang="en-US" altLang="zh-CN" dirty="0">
                <a:latin typeface="Times New Roman" panose="02020603050405020304" pitchFamily="18" charset="0"/>
              </a:rPr>
              <a:t>; </a:t>
            </a:r>
            <a:r>
              <a:rPr lang="et-EE" altLang="et-EE" dirty="0" err="1">
                <a:latin typeface="Times New Roman" panose="02020603050405020304" pitchFamily="18" charset="0"/>
              </a:rPr>
              <a:t>traditional</a:t>
            </a:r>
            <a:r>
              <a:rPr lang="et-EE" altLang="et-EE" dirty="0">
                <a:latin typeface="Times New Roman" panose="02020603050405020304" pitchFamily="18" charset="0"/>
              </a:rPr>
              <a:t> </a:t>
            </a:r>
            <a:r>
              <a:rPr lang="et-EE" altLang="et-EE" dirty="0" err="1">
                <a:latin typeface="Times New Roman" panose="02020603050405020304" pitchFamily="18" charset="0"/>
              </a:rPr>
              <a:t>Chinese</a:t>
            </a:r>
            <a:r>
              <a:rPr lang="et-EE" altLang="et-EE" dirty="0">
                <a:latin typeface="Times New Roman" panose="02020603050405020304" pitchFamily="18" charset="0"/>
              </a:rPr>
              <a:t>: </a:t>
            </a:r>
            <a:r>
              <a:rPr lang="zh-CN" altLang="en-US" dirty="0">
                <a:latin typeface="Times New Roman" panose="02020603050405020304" pitchFamily="18" charset="0"/>
              </a:rPr>
              <a:t>危機</a:t>
            </a:r>
            <a:r>
              <a:rPr lang="en-US" altLang="zh-CN" dirty="0">
                <a:latin typeface="Times New Roman" panose="02020603050405020304" pitchFamily="18" charset="0"/>
              </a:rPr>
              <a:t>; </a:t>
            </a:r>
            <a:r>
              <a:rPr lang="et-EE" altLang="et-EE" dirty="0" err="1">
                <a:latin typeface="Times New Roman" panose="02020603050405020304" pitchFamily="18" charset="0"/>
              </a:rPr>
              <a:t>pinyin</a:t>
            </a:r>
            <a:r>
              <a:rPr lang="et-EE" altLang="et-EE" dirty="0">
                <a:latin typeface="Times New Roman" panose="02020603050405020304" pitchFamily="18" charset="0"/>
              </a:rPr>
              <a:t>: </a:t>
            </a:r>
            <a:r>
              <a:rPr lang="et-EE" altLang="et-EE" dirty="0" err="1">
                <a:latin typeface="Times New Roman" panose="02020603050405020304" pitchFamily="18" charset="0"/>
              </a:rPr>
              <a:t>wēijī</a:t>
            </a:r>
            <a:r>
              <a:rPr lang="et-EE" altLang="et-EE" dirty="0">
                <a:latin typeface="Times New Roman" panose="02020603050405020304" pitchFamily="18" charset="0"/>
              </a:rPr>
              <a:t>. Hiina keeles on kriis </a:t>
            </a:r>
            <a:r>
              <a:rPr lang="et-EE" altLang="et-EE" dirty="0" err="1">
                <a:latin typeface="Times New Roman" panose="02020603050405020304" pitchFamily="18" charset="0"/>
              </a:rPr>
              <a:t>wēi-jῑ</a:t>
            </a:r>
            <a:r>
              <a:rPr lang="et-EE" altLang="et-EE" dirty="0">
                <a:latin typeface="Times New Roman" panose="02020603050405020304" pitchFamily="18" charset="0"/>
              </a:rPr>
              <a:t>, kus </a:t>
            </a:r>
            <a:r>
              <a:rPr lang="et-EE" altLang="et-EE" dirty="0" err="1">
                <a:latin typeface="Times New Roman" panose="02020603050405020304" pitchFamily="18" charset="0"/>
              </a:rPr>
              <a:t>wēi</a:t>
            </a:r>
            <a:r>
              <a:rPr lang="et-EE" altLang="et-EE" dirty="0">
                <a:latin typeface="Times New Roman" panose="02020603050405020304" pitchFamily="18" charset="0"/>
              </a:rPr>
              <a:t> tähendab ohtu ja hirmu ning </a:t>
            </a:r>
            <a:r>
              <a:rPr lang="et-EE" altLang="et-EE" dirty="0" err="1">
                <a:latin typeface="Times New Roman" panose="02020603050405020304" pitchFamily="18" charset="0"/>
              </a:rPr>
              <a:t>jῑ</a:t>
            </a:r>
            <a:r>
              <a:rPr lang="et-EE" altLang="et-EE" dirty="0">
                <a:latin typeface="Times New Roman" panose="02020603050405020304" pitchFamily="18" charset="0"/>
              </a:rPr>
              <a:t> tähendab olulist mõtet, pöördepunkti, algpunkti ja saladust</a:t>
            </a:r>
          </a:p>
          <a:p>
            <a:r>
              <a:rPr lang="en-US" altLang="et-EE" dirty="0">
                <a:latin typeface="Times New Roman" panose="02020603050405020304" pitchFamily="18" charset="0"/>
              </a:rPr>
              <a:t>incipient moment</a:t>
            </a:r>
            <a:r>
              <a:rPr lang="et-EE" altLang="et-EE" dirty="0">
                <a:latin typeface="Times New Roman" panose="02020603050405020304" pitchFamily="18" charset="0"/>
              </a:rPr>
              <a:t>, </a:t>
            </a:r>
            <a:r>
              <a:rPr lang="et-EE" sz="1200" b="0" i="0" u="none" strike="noStrike" kern="1200" cap="none" dirty="0" err="1">
                <a:solidFill>
                  <a:schemeClr val="tx1"/>
                </a:solidFill>
                <a:effectLst/>
                <a:latin typeface="Times New Roman"/>
                <a:ea typeface="Times New Roman"/>
                <a:cs typeface="Times New Roman"/>
                <a:sym typeface="Times New Roman"/>
              </a:rPr>
              <a:t>juncture</a:t>
            </a:r>
            <a:r>
              <a:rPr lang="et-EE" sz="1200" b="0" i="0" u="none" strike="noStrike" kern="1200" cap="none" dirty="0">
                <a:solidFill>
                  <a:schemeClr val="tx1"/>
                </a:solidFill>
                <a:effectLst/>
                <a:latin typeface="Times New Roman"/>
                <a:ea typeface="Times New Roman"/>
                <a:cs typeface="Times New Roman"/>
                <a:sym typeface="Times New Roman"/>
              </a:rPr>
              <a:t> </a:t>
            </a:r>
            <a:r>
              <a:rPr lang="et-EE" sz="1200" b="0" i="0" u="none" strike="noStrike" kern="1200" cap="none" dirty="0" err="1">
                <a:solidFill>
                  <a:schemeClr val="tx1"/>
                </a:solidFill>
                <a:effectLst/>
                <a:latin typeface="Times New Roman"/>
                <a:ea typeface="Times New Roman"/>
                <a:cs typeface="Times New Roman"/>
                <a:sym typeface="Times New Roman"/>
              </a:rPr>
              <a:t>or</a:t>
            </a:r>
            <a:r>
              <a:rPr lang="et-EE" sz="1200" b="0" i="0" u="none" strike="noStrike" kern="1200" cap="none" dirty="0">
                <a:solidFill>
                  <a:schemeClr val="tx1"/>
                </a:solidFill>
                <a:effectLst/>
                <a:latin typeface="Times New Roman"/>
                <a:ea typeface="Times New Roman"/>
                <a:cs typeface="Times New Roman"/>
                <a:sym typeface="Times New Roman"/>
              </a:rPr>
              <a:t>  </a:t>
            </a:r>
            <a:r>
              <a:rPr lang="en-US" altLang="et-EE" dirty="0">
                <a:latin typeface="Times New Roman" panose="02020603050405020304" pitchFamily="18" charset="0"/>
              </a:rPr>
              <a:t>crucial point</a:t>
            </a:r>
            <a:r>
              <a:rPr lang="et-EE" altLang="et-EE" dirty="0">
                <a:latin typeface="Times New Roman" panose="02020603050405020304" pitchFamily="18" charset="0"/>
              </a:rPr>
              <a:t>.</a:t>
            </a:r>
          </a:p>
          <a:p>
            <a:endParaRPr lang="et-EE" dirty="0"/>
          </a:p>
        </p:txBody>
      </p:sp>
      <p:sp>
        <p:nvSpPr>
          <p:cNvPr id="4" name="Slaidinumbri kohatäide 3"/>
          <p:cNvSpPr>
            <a:spLocks noGrp="1"/>
          </p:cNvSpPr>
          <p:nvPr>
            <p:ph type="sldNum" sz="quarter" idx="5"/>
          </p:nvPr>
        </p:nvSpPr>
        <p:spPr/>
        <p:txBody>
          <a:bodyPr/>
          <a:lstStyle/>
          <a:p>
            <a:pPr rtl="0"/>
            <a:fld id="{E3B36274-F2B9-4C45-BBB4-0EDF4CD651A7}" type="slidenum">
              <a:rPr lang="et-EE" smtClean="0"/>
              <a:t>18</a:t>
            </a:fld>
            <a:endParaRPr lang="et-EE"/>
          </a:p>
        </p:txBody>
      </p:sp>
    </p:spTree>
    <p:extLst>
      <p:ext uri="{BB962C8B-B14F-4D97-AF65-F5344CB8AC3E}">
        <p14:creationId xmlns:p14="http://schemas.microsoft.com/office/powerpoint/2010/main" val="3065399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20</a:t>
            </a:fld>
            <a:endParaRPr lang="en-GB" altLang="en-US" sz="1300"/>
          </a:p>
        </p:txBody>
      </p:sp>
    </p:spTree>
    <p:extLst>
      <p:ext uri="{BB962C8B-B14F-4D97-AF65-F5344CB8AC3E}">
        <p14:creationId xmlns:p14="http://schemas.microsoft.com/office/powerpoint/2010/main" val="3947822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t-EE"/>
          </a:p>
        </p:txBody>
      </p:sp>
      <p:sp>
        <p:nvSpPr>
          <p:cNvPr id="4" name="Slaidinumbri kohatäide 3"/>
          <p:cNvSpPr>
            <a:spLocks noGrp="1"/>
          </p:cNvSpPr>
          <p:nvPr>
            <p:ph type="sldNum" sz="quarter" idx="10"/>
          </p:nvPr>
        </p:nvSpPr>
        <p:spPr/>
        <p:txBody>
          <a:bodyPr rtlCol="0"/>
          <a:lstStyle/>
          <a:p>
            <a:pPr rtl="0"/>
            <a:fld id="{E3B36274-F2B9-4C45-BBB4-0EDF4CD651A7}" type="slidenum">
              <a:rPr lang="et-EE" smtClean="0"/>
              <a:t>23</a:t>
            </a:fld>
            <a:endParaRPr lang="et-EE"/>
          </a:p>
        </p:txBody>
      </p:sp>
    </p:spTree>
    <p:extLst>
      <p:ext uri="{BB962C8B-B14F-4D97-AF65-F5344CB8AC3E}">
        <p14:creationId xmlns:p14="http://schemas.microsoft.com/office/powerpoint/2010/main" val="26198820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25</a:t>
            </a:fld>
            <a:endParaRPr lang="en-GB" altLang="en-US" sz="13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26</a:t>
            </a:fld>
            <a:endParaRPr lang="en-GB" altLang="en-US" sz="1300"/>
          </a:p>
        </p:txBody>
      </p:sp>
    </p:spTree>
    <p:extLst>
      <p:ext uri="{BB962C8B-B14F-4D97-AF65-F5344CB8AC3E}">
        <p14:creationId xmlns:p14="http://schemas.microsoft.com/office/powerpoint/2010/main" val="793733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27</a:t>
            </a:fld>
            <a:endParaRPr lang="en-GB" altLang="en-US" sz="1300"/>
          </a:p>
        </p:txBody>
      </p:sp>
    </p:spTree>
    <p:extLst>
      <p:ext uri="{BB962C8B-B14F-4D97-AF65-F5344CB8AC3E}">
        <p14:creationId xmlns:p14="http://schemas.microsoft.com/office/powerpoint/2010/main" val="338494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28</a:t>
            </a:fld>
            <a:endParaRPr lang="en-GB" alt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29</a:t>
            </a:fld>
            <a:endParaRPr lang="en-GB" alt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30</a:t>
            </a:fld>
            <a:endParaRPr lang="en-GB" altLang="en-US" sz="13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31</a:t>
            </a:fld>
            <a:endParaRPr lang="en-GB"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t-EE"/>
          </a:p>
        </p:txBody>
      </p:sp>
      <p:sp>
        <p:nvSpPr>
          <p:cNvPr id="4" name="Slaidinumbri kohatäide 3"/>
          <p:cNvSpPr>
            <a:spLocks noGrp="1"/>
          </p:cNvSpPr>
          <p:nvPr>
            <p:ph type="sldNum" sz="quarter" idx="10"/>
          </p:nvPr>
        </p:nvSpPr>
        <p:spPr/>
        <p:txBody>
          <a:bodyPr rtlCol="0"/>
          <a:lstStyle/>
          <a:p>
            <a:pPr rtl="0"/>
            <a:fld id="{E3B36274-F2B9-4C45-BBB4-0EDF4CD651A7}" type="slidenum">
              <a:rPr lang="et-EE" smtClean="0"/>
              <a:t>2</a:t>
            </a:fld>
            <a:endParaRPr lang="et-EE"/>
          </a:p>
        </p:txBody>
      </p:sp>
    </p:spTree>
    <p:extLst>
      <p:ext uri="{BB962C8B-B14F-4D97-AF65-F5344CB8AC3E}">
        <p14:creationId xmlns:p14="http://schemas.microsoft.com/office/powerpoint/2010/main" val="3637034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5C51809E-FCCE-453C-9627-2BC3F3420740}"/>
              </a:ext>
            </a:extLst>
          </p:cNvPr>
          <p:cNvSpPr>
            <a:spLocks noGrp="1" noRot="1" noChangeAspect="1" noTextEdit="1"/>
          </p:cNvSpPr>
          <p:nvPr>
            <p:ph type="sldImg"/>
          </p:nvPr>
        </p:nvSpPr>
        <p:spPr>
          <a:ln/>
        </p:spPr>
      </p:sp>
      <p:sp>
        <p:nvSpPr>
          <p:cNvPr id="70659" name="Notes Placeholder 2">
            <a:extLst>
              <a:ext uri="{FF2B5EF4-FFF2-40B4-BE49-F238E27FC236}">
                <a16:creationId xmlns:a16="http://schemas.microsoft.com/office/drawing/2014/main" id="{02C13D45-4D1B-49EC-9B07-2C0508B3797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n-US">
                <a:latin typeface="Times New Roman" panose="02020603050405020304" pitchFamily="18" charset="0"/>
              </a:rPr>
              <a:t>Käesolev vs väesolev</a:t>
            </a:r>
          </a:p>
        </p:txBody>
      </p:sp>
      <p:sp>
        <p:nvSpPr>
          <p:cNvPr id="70660" name="Slide Number Placeholder 3">
            <a:extLst>
              <a:ext uri="{FF2B5EF4-FFF2-40B4-BE49-F238E27FC236}">
                <a16:creationId xmlns:a16="http://schemas.microsoft.com/office/drawing/2014/main" id="{BBE377B2-6C32-4A80-BEC4-FC6DE8ADAC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A761E31E-95B9-458B-9413-56C9F543DCA1}" type="slidenum">
              <a:rPr lang="en-GB" altLang="en-US" sz="1300"/>
              <a:pPr eaLnBrk="1" hangingPunct="1"/>
              <a:t>33</a:t>
            </a:fld>
            <a:endParaRPr lang="en-GB" altLang="en-US" sz="1300"/>
          </a:p>
        </p:txBody>
      </p:sp>
    </p:spTree>
    <p:extLst>
      <p:ext uri="{BB962C8B-B14F-4D97-AF65-F5344CB8AC3E}">
        <p14:creationId xmlns:p14="http://schemas.microsoft.com/office/powerpoint/2010/main" val="2682289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135D3A9-226E-40FF-985D-2E4245C428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1"/>
                </a:solidFill>
                <a:latin typeface="Times New Roman" panose="02020603050405020304" pitchFamily="18" charset="0"/>
              </a:defRPr>
            </a:lvl1pPr>
            <a:lvl2pPr marL="751122" indent="-288893" eaLnBrk="0" hangingPunct="0">
              <a:defRPr sz="3600">
                <a:solidFill>
                  <a:schemeClr val="tx1"/>
                </a:solidFill>
                <a:latin typeface="Times New Roman" panose="02020603050405020304" pitchFamily="18" charset="0"/>
              </a:defRPr>
            </a:lvl2pPr>
            <a:lvl3pPr marL="1155573" indent="-231115" eaLnBrk="0" hangingPunct="0">
              <a:defRPr sz="3600">
                <a:solidFill>
                  <a:schemeClr val="tx1"/>
                </a:solidFill>
                <a:latin typeface="Times New Roman" panose="02020603050405020304" pitchFamily="18" charset="0"/>
              </a:defRPr>
            </a:lvl3pPr>
            <a:lvl4pPr marL="1617802" indent="-231115" eaLnBrk="0" hangingPunct="0">
              <a:defRPr sz="3600">
                <a:solidFill>
                  <a:schemeClr val="tx1"/>
                </a:solidFill>
                <a:latin typeface="Times New Roman" panose="02020603050405020304" pitchFamily="18" charset="0"/>
              </a:defRPr>
            </a:lvl4pPr>
            <a:lvl5pPr marL="2080031" indent="-231115" eaLnBrk="0" hangingPunct="0">
              <a:defRPr sz="3600">
                <a:solidFill>
                  <a:schemeClr val="tx1"/>
                </a:solidFill>
                <a:latin typeface="Times New Roman" panose="02020603050405020304" pitchFamily="18" charset="0"/>
              </a:defRPr>
            </a:lvl5pPr>
            <a:lvl6pPr marL="2542261" indent="-231115" eaLnBrk="0" fontAlgn="base" hangingPunct="0">
              <a:spcBef>
                <a:spcPct val="0"/>
              </a:spcBef>
              <a:spcAft>
                <a:spcPct val="0"/>
              </a:spcAft>
              <a:defRPr sz="3600">
                <a:solidFill>
                  <a:schemeClr val="tx1"/>
                </a:solidFill>
                <a:latin typeface="Times New Roman" panose="02020603050405020304" pitchFamily="18" charset="0"/>
              </a:defRPr>
            </a:lvl6pPr>
            <a:lvl7pPr marL="3004490" indent="-231115" eaLnBrk="0" fontAlgn="base" hangingPunct="0">
              <a:spcBef>
                <a:spcPct val="0"/>
              </a:spcBef>
              <a:spcAft>
                <a:spcPct val="0"/>
              </a:spcAft>
              <a:defRPr sz="3600">
                <a:solidFill>
                  <a:schemeClr val="tx1"/>
                </a:solidFill>
                <a:latin typeface="Times New Roman" panose="02020603050405020304" pitchFamily="18" charset="0"/>
              </a:defRPr>
            </a:lvl7pPr>
            <a:lvl8pPr marL="3466719" indent="-231115" eaLnBrk="0" fontAlgn="base" hangingPunct="0">
              <a:spcBef>
                <a:spcPct val="0"/>
              </a:spcBef>
              <a:spcAft>
                <a:spcPct val="0"/>
              </a:spcAft>
              <a:defRPr sz="3600">
                <a:solidFill>
                  <a:schemeClr val="tx1"/>
                </a:solidFill>
                <a:latin typeface="Times New Roman" panose="02020603050405020304" pitchFamily="18" charset="0"/>
              </a:defRPr>
            </a:lvl8pPr>
            <a:lvl9pPr marL="3928948" indent="-231115"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fld id="{4A469843-4C67-4D17-B57C-76B3A7B75E35}" type="slidenum">
              <a:rPr lang="en-GB" altLang="en-US" sz="1300"/>
              <a:pPr eaLnBrk="1" hangingPunct="1"/>
              <a:t>34</a:t>
            </a:fld>
            <a:endParaRPr lang="en-GB" altLang="en-US" sz="1300"/>
          </a:p>
        </p:txBody>
      </p:sp>
      <p:sp>
        <p:nvSpPr>
          <p:cNvPr id="78851" name="Rectangle 2">
            <a:extLst>
              <a:ext uri="{FF2B5EF4-FFF2-40B4-BE49-F238E27FC236}">
                <a16:creationId xmlns:a16="http://schemas.microsoft.com/office/drawing/2014/main" id="{F589887E-6DD9-4C84-8D9D-400B0F215D20}"/>
              </a:ext>
            </a:extLst>
          </p:cNvPr>
          <p:cNvSpPr>
            <a:spLocks noGrp="1" noRot="1" noChangeAspect="1" noChangeArrowheads="1" noTextEdit="1"/>
          </p:cNvSpPr>
          <p:nvPr>
            <p:ph type="sldImg"/>
          </p:nvPr>
        </p:nvSpPr>
        <p:spPr>
          <a:solidFill>
            <a:srgbClr val="FFFFFF"/>
          </a:solidFill>
          <a:ln/>
        </p:spPr>
      </p:sp>
      <p:sp>
        <p:nvSpPr>
          <p:cNvPr id="78852" name="Rectangle 3">
            <a:extLst>
              <a:ext uri="{FF2B5EF4-FFF2-40B4-BE49-F238E27FC236}">
                <a16:creationId xmlns:a16="http://schemas.microsoft.com/office/drawing/2014/main" id="{A5CC5D80-7ECA-412A-A7DC-BACDA58EC0BE}"/>
              </a:ext>
            </a:extLst>
          </p:cNvPr>
          <p:cNvSpPr>
            <a:spLocks noGrp="1" noChangeArrowheads="1"/>
          </p:cNvSpPr>
          <p:nvPr>
            <p:ph type="body" idx="1"/>
          </p:nvPr>
        </p:nvSpPr>
        <p:spPr>
          <a:solidFill>
            <a:srgbClr val="FFFFFF"/>
          </a:solidFill>
          <a:ln>
            <a:solidFill>
              <a:srgbClr val="000000"/>
            </a:solidFill>
          </a:ln>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22699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a:p>
        </p:txBody>
      </p:sp>
      <p:sp>
        <p:nvSpPr>
          <p:cNvPr id="4" name="Slaidinumbri kohatäide 3"/>
          <p:cNvSpPr>
            <a:spLocks noGrp="1"/>
          </p:cNvSpPr>
          <p:nvPr>
            <p:ph type="sldNum" sz="quarter" idx="10"/>
          </p:nvPr>
        </p:nvSpPr>
        <p:spPr/>
        <p:txBody>
          <a:bodyPr/>
          <a:lstStyle/>
          <a:p>
            <a:pPr rtl="0"/>
            <a:fld id="{E3B36274-F2B9-4C45-BBB4-0EDF4CD651A7}" type="slidenum">
              <a:rPr lang="et-EE" smtClean="0"/>
              <a:t>35</a:t>
            </a:fld>
            <a:endParaRPr lang="et-EE"/>
          </a:p>
        </p:txBody>
      </p:sp>
    </p:spTree>
    <p:extLst>
      <p:ext uri="{BB962C8B-B14F-4D97-AF65-F5344CB8AC3E}">
        <p14:creationId xmlns:p14="http://schemas.microsoft.com/office/powerpoint/2010/main" val="584074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10 aastasse Kanada koolitüdruku joonistus teemal „Kelleks tahad tulevikus saada?“. Õpetaja kutsus ema kooli, sest oli veendunud, et too teenib leiba postitantsijana. Selgus, et ta on ehituspoes tööriistaosakonna müüja. Lumetormi ajal osteti ära kõik lumelabidad ja viimasele korraldas tüdruku ema oksjoni, sest tahtjaid oli palju. „Kui ma kasvan suureks, siis tahan olla nagu minu ema. Tema leiab igas olukorras lahenduse“. Paraku tõlgendas õpetaja seda tüdruku öeldut omal moel. Seepärast kujunes teiseks ka tema reaalsus. Margaret </a:t>
            </a:r>
            <a:r>
              <a:rPr lang="et-EE" dirty="0" err="1"/>
              <a:t>Wheatley</a:t>
            </a:r>
            <a:r>
              <a:rPr lang="et-EE" dirty="0"/>
              <a:t> jagas mulle seda joonistust sajandi algul.</a:t>
            </a:r>
          </a:p>
        </p:txBody>
      </p:sp>
      <p:sp>
        <p:nvSpPr>
          <p:cNvPr id="4" name="Slaidinumbri kohatäide 3"/>
          <p:cNvSpPr>
            <a:spLocks noGrp="1"/>
          </p:cNvSpPr>
          <p:nvPr>
            <p:ph type="sldNum" sz="quarter" idx="5"/>
          </p:nvPr>
        </p:nvSpPr>
        <p:spPr/>
        <p:txBody>
          <a:bodyPr/>
          <a:lstStyle/>
          <a:p>
            <a:pPr rtl="0"/>
            <a:fld id="{E3B36274-F2B9-4C45-BBB4-0EDF4CD651A7}" type="slidenum">
              <a:rPr lang="et-EE" smtClean="0"/>
              <a:t>3</a:t>
            </a:fld>
            <a:endParaRPr lang="et-EE"/>
          </a:p>
        </p:txBody>
      </p:sp>
    </p:spTree>
    <p:extLst>
      <p:ext uri="{BB962C8B-B14F-4D97-AF65-F5344CB8AC3E}">
        <p14:creationId xmlns:p14="http://schemas.microsoft.com/office/powerpoint/2010/main" val="222638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Neli vaadet samale objektile. Võid need jagada erinevateks religioonideks – islam, ristiusk, teadususk ja taoism. Osas neis on oma (ainu)õige olemise eest valmis tapma. Kõik religioonid väidavad, et on olemas vaid üks Jumal ja neil on kõigil õigus. Ainus probleem on selles, et nad kõik vaatavad seda Jumalat oma kitsast vaatenurgast ega ole nõus seda nurka avardama. </a:t>
            </a:r>
          </a:p>
        </p:txBody>
      </p:sp>
      <p:sp>
        <p:nvSpPr>
          <p:cNvPr id="4" name="Slaidinumbri kohatäide 3"/>
          <p:cNvSpPr>
            <a:spLocks noGrp="1"/>
          </p:cNvSpPr>
          <p:nvPr>
            <p:ph type="sldNum" sz="quarter" idx="5"/>
          </p:nvPr>
        </p:nvSpPr>
        <p:spPr/>
        <p:txBody>
          <a:bodyPr/>
          <a:lstStyle/>
          <a:p>
            <a:pPr rtl="0"/>
            <a:fld id="{E3B36274-F2B9-4C45-BBB4-0EDF4CD651A7}" type="slidenum">
              <a:rPr lang="et-EE" smtClean="0"/>
              <a:t>4</a:t>
            </a:fld>
            <a:endParaRPr lang="et-EE"/>
          </a:p>
        </p:txBody>
      </p:sp>
    </p:spTree>
    <p:extLst>
      <p:ext uri="{BB962C8B-B14F-4D97-AF65-F5344CB8AC3E}">
        <p14:creationId xmlns:p14="http://schemas.microsoft.com/office/powerpoint/2010/main" val="2126026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10 sekundi jooksul on vaja meelde jätta võimalikult palju numbri ja kujundi seoseid, et neid seejärel 20 sekundi jooksul paberile panna. Hea on, kui leiad 10 sekundi jooksul seosed ja/või loogika, mis aitab paremini meelde jätta.</a:t>
            </a:r>
          </a:p>
        </p:txBody>
      </p:sp>
      <p:sp>
        <p:nvSpPr>
          <p:cNvPr id="4" name="Slaidinumbri kohatäide 3"/>
          <p:cNvSpPr>
            <a:spLocks noGrp="1"/>
          </p:cNvSpPr>
          <p:nvPr>
            <p:ph type="sldNum" sz="quarter" idx="5"/>
          </p:nvPr>
        </p:nvSpPr>
        <p:spPr/>
        <p:txBody>
          <a:bodyPr/>
          <a:lstStyle/>
          <a:p>
            <a:pPr rtl="0"/>
            <a:fld id="{E3B36274-F2B9-4C45-BBB4-0EDF4CD651A7}" type="slidenum">
              <a:rPr lang="et-EE" smtClean="0"/>
              <a:t>9</a:t>
            </a:fld>
            <a:endParaRPr lang="et-EE"/>
          </a:p>
        </p:txBody>
      </p:sp>
    </p:spTree>
    <p:extLst>
      <p:ext uri="{BB962C8B-B14F-4D97-AF65-F5344CB8AC3E}">
        <p14:creationId xmlns:p14="http://schemas.microsoft.com/office/powerpoint/2010/main" val="318602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Kas selle kujundi eelnev nägemine, oleks aidanud Sul leida eelmisel slaidil olevate numbrite ja kujundite asetuse loogika ning seose?</a:t>
            </a:r>
          </a:p>
        </p:txBody>
      </p:sp>
      <p:sp>
        <p:nvSpPr>
          <p:cNvPr id="4" name="Slaidinumbri kohatäide 3"/>
          <p:cNvSpPr>
            <a:spLocks noGrp="1"/>
          </p:cNvSpPr>
          <p:nvPr>
            <p:ph type="sldNum" sz="quarter" idx="5"/>
          </p:nvPr>
        </p:nvSpPr>
        <p:spPr/>
        <p:txBody>
          <a:bodyPr/>
          <a:lstStyle/>
          <a:p>
            <a:pPr rtl="0"/>
            <a:fld id="{E3B36274-F2B9-4C45-BBB4-0EDF4CD651A7}" type="slidenum">
              <a:rPr lang="et-EE" smtClean="0"/>
              <a:t>10</a:t>
            </a:fld>
            <a:endParaRPr lang="et-EE"/>
          </a:p>
        </p:txBody>
      </p:sp>
    </p:spTree>
    <p:extLst>
      <p:ext uri="{BB962C8B-B14F-4D97-AF65-F5344CB8AC3E}">
        <p14:creationId xmlns:p14="http://schemas.microsoft.com/office/powerpoint/2010/main" val="1687474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rtlCol="0"/>
          <a:lstStyle/>
          <a:p>
            <a:pPr rtl="0"/>
            <a:endParaRPr lang="et-EE"/>
          </a:p>
        </p:txBody>
      </p:sp>
      <p:sp>
        <p:nvSpPr>
          <p:cNvPr id="4" name="Slaidinumbri kohatäide 3"/>
          <p:cNvSpPr>
            <a:spLocks noGrp="1"/>
          </p:cNvSpPr>
          <p:nvPr>
            <p:ph type="sldNum" sz="quarter" idx="10"/>
          </p:nvPr>
        </p:nvSpPr>
        <p:spPr/>
        <p:txBody>
          <a:bodyPr rtlCol="0"/>
          <a:lstStyle/>
          <a:p>
            <a:pPr rtl="0"/>
            <a:fld id="{E3B36274-F2B9-4C45-BBB4-0EDF4CD651A7}" type="slidenum">
              <a:rPr lang="et-EE" smtClean="0"/>
              <a:t>13</a:t>
            </a:fld>
            <a:endParaRPr lang="et-EE"/>
          </a:p>
        </p:txBody>
      </p:sp>
    </p:spTree>
    <p:extLst>
      <p:ext uri="{BB962C8B-B14F-4D97-AF65-F5344CB8AC3E}">
        <p14:creationId xmlns:p14="http://schemas.microsoft.com/office/powerpoint/2010/main" val="327397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FE2582A-845A-4EC1-9295-A0D466BFD7A8}"/>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0966643-96EB-4BFC-BCFE-DAA98E4915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a:latin typeface="Times New Roman" panose="02020603050405020304" pitchFamily="18" charset="0"/>
              </a:rPr>
              <a:t>Haridussüsteemiste kanduvad “rühivead” edasi – haridussüsteem on ühiskonna selgroog. PISA ja TIMSS</a:t>
            </a:r>
          </a:p>
        </p:txBody>
      </p:sp>
      <p:sp>
        <p:nvSpPr>
          <p:cNvPr id="38916" name="Slide Number Placeholder 3">
            <a:extLst>
              <a:ext uri="{FF2B5EF4-FFF2-40B4-BE49-F238E27FC236}">
                <a16:creationId xmlns:a16="http://schemas.microsoft.com/office/drawing/2014/main" id="{3DF3CF4F-0AAE-4776-AC2C-E434567028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74789" indent="-297135">
              <a:spcBef>
                <a:spcPct val="30000"/>
              </a:spcBef>
              <a:defRPr sz="1200">
                <a:solidFill>
                  <a:schemeClr val="tx1"/>
                </a:solidFill>
                <a:latin typeface="Times New Roman" panose="02020603050405020304" pitchFamily="18" charset="0"/>
              </a:defRPr>
            </a:lvl2pPr>
            <a:lvl3pPr marL="1191736" indent="-238028">
              <a:spcBef>
                <a:spcPct val="30000"/>
              </a:spcBef>
              <a:defRPr sz="1200">
                <a:solidFill>
                  <a:schemeClr val="tx1"/>
                </a:solidFill>
                <a:latin typeface="Times New Roman" panose="02020603050405020304" pitchFamily="18" charset="0"/>
              </a:defRPr>
            </a:lvl3pPr>
            <a:lvl4pPr marL="1667791" indent="-238028">
              <a:spcBef>
                <a:spcPct val="30000"/>
              </a:spcBef>
              <a:defRPr sz="1200">
                <a:solidFill>
                  <a:schemeClr val="tx1"/>
                </a:solidFill>
                <a:latin typeface="Times New Roman" panose="02020603050405020304" pitchFamily="18" charset="0"/>
              </a:defRPr>
            </a:lvl4pPr>
            <a:lvl5pPr marL="2145445" indent="-238028">
              <a:spcBef>
                <a:spcPct val="30000"/>
              </a:spcBef>
              <a:defRPr sz="1200">
                <a:solidFill>
                  <a:schemeClr val="tx1"/>
                </a:solidFill>
                <a:latin typeface="Times New Roman" panose="02020603050405020304" pitchFamily="18" charset="0"/>
              </a:defRPr>
            </a:lvl5pPr>
            <a:lvl6pPr marL="2605525" indent="-238028" eaLnBrk="0" fontAlgn="base" hangingPunct="0">
              <a:spcBef>
                <a:spcPct val="30000"/>
              </a:spcBef>
              <a:spcAft>
                <a:spcPct val="0"/>
              </a:spcAft>
              <a:defRPr sz="1200">
                <a:solidFill>
                  <a:schemeClr val="tx1"/>
                </a:solidFill>
                <a:latin typeface="Times New Roman" panose="02020603050405020304" pitchFamily="18" charset="0"/>
              </a:defRPr>
            </a:lvl6pPr>
            <a:lvl7pPr marL="3065605" indent="-238028" eaLnBrk="0" fontAlgn="base" hangingPunct="0">
              <a:spcBef>
                <a:spcPct val="30000"/>
              </a:spcBef>
              <a:spcAft>
                <a:spcPct val="0"/>
              </a:spcAft>
              <a:defRPr sz="1200">
                <a:solidFill>
                  <a:schemeClr val="tx1"/>
                </a:solidFill>
                <a:latin typeface="Times New Roman" panose="02020603050405020304" pitchFamily="18" charset="0"/>
              </a:defRPr>
            </a:lvl7pPr>
            <a:lvl8pPr marL="3525686" indent="-238028" eaLnBrk="0" fontAlgn="base" hangingPunct="0">
              <a:spcBef>
                <a:spcPct val="30000"/>
              </a:spcBef>
              <a:spcAft>
                <a:spcPct val="0"/>
              </a:spcAft>
              <a:defRPr sz="1200">
                <a:solidFill>
                  <a:schemeClr val="tx1"/>
                </a:solidFill>
                <a:latin typeface="Times New Roman" panose="02020603050405020304" pitchFamily="18" charset="0"/>
              </a:defRPr>
            </a:lvl8pPr>
            <a:lvl9pPr marL="3985766" indent="-23802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CB6D40-BBC8-4421-9D83-6E90B956FE34}" type="slidenum">
              <a:rPr lang="en-GB" altLang="et-EE" sz="1300"/>
              <a:pPr>
                <a:spcBef>
                  <a:spcPct val="0"/>
                </a:spcBef>
              </a:pPr>
              <a:t>14</a:t>
            </a:fld>
            <a:endParaRPr lang="en-GB" altLang="et-EE" sz="1300"/>
          </a:p>
        </p:txBody>
      </p:sp>
    </p:spTree>
    <p:extLst>
      <p:ext uri="{BB962C8B-B14F-4D97-AF65-F5344CB8AC3E}">
        <p14:creationId xmlns:p14="http://schemas.microsoft.com/office/powerpoint/2010/main" val="321368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FE2582A-845A-4EC1-9295-A0D466BFD7A8}"/>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A0966643-96EB-4BFC-BCFE-DAA98E49156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t-EE" altLang="et-EE">
                <a:latin typeface="Times New Roman" panose="02020603050405020304" pitchFamily="18" charset="0"/>
              </a:rPr>
              <a:t>Haridussüsteemiste kanduvad “rühivead” edasi – haridussüsteem on ühiskonna selgroog. PISA ja TIMSS</a:t>
            </a:r>
          </a:p>
        </p:txBody>
      </p:sp>
      <p:sp>
        <p:nvSpPr>
          <p:cNvPr id="38916" name="Slide Number Placeholder 3">
            <a:extLst>
              <a:ext uri="{FF2B5EF4-FFF2-40B4-BE49-F238E27FC236}">
                <a16:creationId xmlns:a16="http://schemas.microsoft.com/office/drawing/2014/main" id="{3DF3CF4F-0AAE-4776-AC2C-E434567028B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74789" indent="-297135">
              <a:spcBef>
                <a:spcPct val="30000"/>
              </a:spcBef>
              <a:defRPr sz="1200">
                <a:solidFill>
                  <a:schemeClr val="tx1"/>
                </a:solidFill>
                <a:latin typeface="Times New Roman" panose="02020603050405020304" pitchFamily="18" charset="0"/>
              </a:defRPr>
            </a:lvl2pPr>
            <a:lvl3pPr marL="1191736" indent="-238028">
              <a:spcBef>
                <a:spcPct val="30000"/>
              </a:spcBef>
              <a:defRPr sz="1200">
                <a:solidFill>
                  <a:schemeClr val="tx1"/>
                </a:solidFill>
                <a:latin typeface="Times New Roman" panose="02020603050405020304" pitchFamily="18" charset="0"/>
              </a:defRPr>
            </a:lvl3pPr>
            <a:lvl4pPr marL="1667791" indent="-238028">
              <a:spcBef>
                <a:spcPct val="30000"/>
              </a:spcBef>
              <a:defRPr sz="1200">
                <a:solidFill>
                  <a:schemeClr val="tx1"/>
                </a:solidFill>
                <a:latin typeface="Times New Roman" panose="02020603050405020304" pitchFamily="18" charset="0"/>
              </a:defRPr>
            </a:lvl4pPr>
            <a:lvl5pPr marL="2145445" indent="-238028">
              <a:spcBef>
                <a:spcPct val="30000"/>
              </a:spcBef>
              <a:defRPr sz="1200">
                <a:solidFill>
                  <a:schemeClr val="tx1"/>
                </a:solidFill>
                <a:latin typeface="Times New Roman" panose="02020603050405020304" pitchFamily="18" charset="0"/>
              </a:defRPr>
            </a:lvl5pPr>
            <a:lvl6pPr marL="2605525" indent="-238028" eaLnBrk="0" fontAlgn="base" hangingPunct="0">
              <a:spcBef>
                <a:spcPct val="30000"/>
              </a:spcBef>
              <a:spcAft>
                <a:spcPct val="0"/>
              </a:spcAft>
              <a:defRPr sz="1200">
                <a:solidFill>
                  <a:schemeClr val="tx1"/>
                </a:solidFill>
                <a:latin typeface="Times New Roman" panose="02020603050405020304" pitchFamily="18" charset="0"/>
              </a:defRPr>
            </a:lvl6pPr>
            <a:lvl7pPr marL="3065605" indent="-238028" eaLnBrk="0" fontAlgn="base" hangingPunct="0">
              <a:spcBef>
                <a:spcPct val="30000"/>
              </a:spcBef>
              <a:spcAft>
                <a:spcPct val="0"/>
              </a:spcAft>
              <a:defRPr sz="1200">
                <a:solidFill>
                  <a:schemeClr val="tx1"/>
                </a:solidFill>
                <a:latin typeface="Times New Roman" panose="02020603050405020304" pitchFamily="18" charset="0"/>
              </a:defRPr>
            </a:lvl7pPr>
            <a:lvl8pPr marL="3525686" indent="-238028" eaLnBrk="0" fontAlgn="base" hangingPunct="0">
              <a:spcBef>
                <a:spcPct val="30000"/>
              </a:spcBef>
              <a:spcAft>
                <a:spcPct val="0"/>
              </a:spcAft>
              <a:defRPr sz="1200">
                <a:solidFill>
                  <a:schemeClr val="tx1"/>
                </a:solidFill>
                <a:latin typeface="Times New Roman" panose="02020603050405020304" pitchFamily="18" charset="0"/>
              </a:defRPr>
            </a:lvl8pPr>
            <a:lvl9pPr marL="3985766" indent="-238028"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8CB6D40-BBC8-4421-9D83-6E90B956FE34}" type="slidenum">
              <a:rPr lang="en-GB" altLang="et-EE" sz="1300"/>
              <a:pPr>
                <a:spcBef>
                  <a:spcPct val="0"/>
                </a:spcBef>
              </a:pPr>
              <a:t>15</a:t>
            </a:fld>
            <a:endParaRPr lang="en-GB" altLang="et-EE" sz="1300"/>
          </a:p>
        </p:txBody>
      </p:sp>
    </p:spTree>
    <p:extLst>
      <p:ext uri="{BB962C8B-B14F-4D97-AF65-F5344CB8AC3E}">
        <p14:creationId xmlns:p14="http://schemas.microsoft.com/office/powerpoint/2010/main" val="2469487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lislaid">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ctrTitle"/>
          </p:nvPr>
        </p:nvSpPr>
        <p:spPr>
          <a:xfrm>
            <a:off x="1522413" y="1371600"/>
            <a:ext cx="9144000" cy="3505200"/>
          </a:xfrm>
        </p:spPr>
        <p:txBody>
          <a:bodyPr rtlCol="0">
            <a:noAutofit/>
          </a:bodyPr>
          <a:lstStyle>
            <a:lvl1pPr>
              <a:defRPr sz="7200"/>
            </a:lvl1pPr>
          </a:lstStyle>
          <a:p>
            <a:pPr rtl="0"/>
            <a:r>
              <a:rPr lang="et-EE"/>
              <a:t>Klõpsake juhteksemplari pealkirja laadi redigeerimiseks</a:t>
            </a:r>
          </a:p>
        </p:txBody>
      </p:sp>
      <p:sp>
        <p:nvSpPr>
          <p:cNvPr id="3" name="Alapealkiri 2"/>
          <p:cNvSpPr>
            <a:spLocks noGrp="1"/>
          </p:cNvSpPr>
          <p:nvPr>
            <p:ph type="subTitle" idx="1"/>
          </p:nvPr>
        </p:nvSpPr>
        <p:spPr>
          <a:xfrm>
            <a:off x="1522413" y="4953000"/>
            <a:ext cx="8229600" cy="1066800"/>
          </a:xfrm>
        </p:spPr>
        <p:txBody>
          <a:bodyPr rtlCol="0">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t-EE"/>
              <a:t>Klõpsake juhteksemplari alapealkirja laadi redigeerimiseks</a:t>
            </a:r>
          </a:p>
        </p:txBody>
      </p:sp>
      <p:sp>
        <p:nvSpPr>
          <p:cNvPr id="6" name="Slaidinumbri kohatäide 5"/>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285686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ealkiri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p>
            <a:pPr rtl="0"/>
            <a:r>
              <a:rPr lang="et-EE"/>
              <a:t>Klõpsake juhteksemplari pealkirja laadi redigeerimiseks</a:t>
            </a:r>
          </a:p>
        </p:txBody>
      </p:sp>
      <p:sp>
        <p:nvSpPr>
          <p:cNvPr id="3" name="Vertikaalteksti kohatäide 2"/>
          <p:cNvSpPr>
            <a:spLocks noGrp="1"/>
          </p:cNvSpPr>
          <p:nvPr>
            <p:ph type="body" orient="vert" idx="1"/>
          </p:nvPr>
        </p:nvSpPr>
        <p:spPr/>
        <p:txBody>
          <a:bodyPr vert="eaVert" rtlCol="0"/>
          <a:lstStyle>
            <a:lvl5pPr>
              <a:defRPr/>
            </a:lvl5pPr>
            <a:lvl6pPr>
              <a:defRPr baseline="0"/>
            </a:lvl6pPr>
            <a:lvl7pPr>
              <a:defRPr baseline="0"/>
            </a:lvl7pPr>
            <a:lvl8pPr>
              <a:defRPr baseline="0"/>
            </a:lvl8pPr>
            <a:lvl9pPr>
              <a:defRPr baseline="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6" name="Slaidinumbri kohatäide 5"/>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18422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ne pealkiri ja tekst">
    <p:spTree>
      <p:nvGrpSpPr>
        <p:cNvPr id="1" name=""/>
        <p:cNvGrpSpPr/>
        <p:nvPr/>
      </p:nvGrpSpPr>
      <p:grpSpPr>
        <a:xfrm>
          <a:off x="0" y="0"/>
          <a:ext cx="0" cy="0"/>
          <a:chOff x="0" y="0"/>
          <a:chExt cx="0" cy="0"/>
        </a:xfrm>
      </p:grpSpPr>
      <p:sp>
        <p:nvSpPr>
          <p:cNvPr id="2" name="Vertikaalne pealkiri 1"/>
          <p:cNvSpPr>
            <a:spLocks noGrp="1"/>
          </p:cNvSpPr>
          <p:nvPr>
            <p:ph type="title" orient="vert"/>
          </p:nvPr>
        </p:nvSpPr>
        <p:spPr>
          <a:xfrm>
            <a:off x="9752012" y="533400"/>
            <a:ext cx="1371600" cy="5592764"/>
          </a:xfrm>
        </p:spPr>
        <p:txBody>
          <a:bodyPr vert="eaVert" rtlCol="0"/>
          <a:lstStyle/>
          <a:p>
            <a:pPr rtl="0"/>
            <a:r>
              <a:rPr lang="et-EE"/>
              <a:t>Klõpsake juhteksemplari pealkirja laadi redigeerimiseks</a:t>
            </a:r>
          </a:p>
        </p:txBody>
      </p:sp>
      <p:sp>
        <p:nvSpPr>
          <p:cNvPr id="3" name="Vertikaalteksti kohatäide 2"/>
          <p:cNvSpPr>
            <a:spLocks noGrp="1"/>
          </p:cNvSpPr>
          <p:nvPr>
            <p:ph type="body" orient="vert" idx="1"/>
          </p:nvPr>
        </p:nvSpPr>
        <p:spPr>
          <a:xfrm>
            <a:off x="1522411" y="533400"/>
            <a:ext cx="8077201" cy="5592764"/>
          </a:xfrm>
        </p:spPr>
        <p:txBody>
          <a:bodyPr vert="eaVert" rtlCol="0"/>
          <a:lstStyle>
            <a:lvl5pPr>
              <a:defRPr/>
            </a:lvl5pPr>
            <a:lvl6pPr>
              <a:defRPr/>
            </a:lvl6pPr>
            <a:lvl7pPr>
              <a:defRPr/>
            </a:lvl7pPr>
            <a:lvl8pPr>
              <a:defRPr/>
            </a:lvl8pPr>
            <a:lvl9pPr>
              <a:defRPr/>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6" name="Slaidinumbri kohatäide 5"/>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15501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itel ja sisu">
    <p:spTree>
      <p:nvGrpSpPr>
        <p:cNvPr id="1" name=""/>
        <p:cNvGrpSpPr/>
        <p:nvPr/>
      </p:nvGrpSpPr>
      <p:grpSpPr>
        <a:xfrm>
          <a:off x="0" y="0"/>
          <a:ext cx="0" cy="0"/>
          <a:chOff x="0" y="0"/>
          <a:chExt cx="0" cy="0"/>
        </a:xfrm>
      </p:grpSpPr>
      <p:sp>
        <p:nvSpPr>
          <p:cNvPr id="2" name="Pealkiri 1"/>
          <p:cNvSpPr>
            <a:spLocks noGrp="1"/>
          </p:cNvSpPr>
          <p:nvPr>
            <p:ph type="title"/>
          </p:nvPr>
        </p:nvSpPr>
        <p:spPr>
          <a:xfrm>
            <a:off x="1522414" y="602506"/>
            <a:ext cx="9601200" cy="1143000"/>
          </a:xfrm>
        </p:spPr>
        <p:txBody>
          <a:bodyPr rtlCol="0"/>
          <a:lstStyle/>
          <a:p>
            <a:pPr rtl="0"/>
            <a:r>
              <a:rPr lang="et-EE"/>
              <a:t>Klõpsake juhteksemplari pealkirja laadi redigeerimiseks</a:t>
            </a:r>
          </a:p>
        </p:txBody>
      </p:sp>
      <p:sp>
        <p:nvSpPr>
          <p:cNvPr id="3" name="Sisu kohatäide 2"/>
          <p:cNvSpPr>
            <a:spLocks noGrp="1"/>
          </p:cNvSpPr>
          <p:nvPr>
            <p:ph idx="1"/>
          </p:nvPr>
        </p:nvSpPr>
        <p:spPr/>
        <p:txBody>
          <a:bodyPr rtlCol="0"/>
          <a:lstStyle>
            <a:lvl5pPr>
              <a:defRPr/>
            </a:lvl5pPr>
            <a:lvl6pPr>
              <a:defRPr baseline="0"/>
            </a:lvl6pPr>
            <a:lvl7pPr>
              <a:defRPr baseline="0"/>
            </a:lvl7pPr>
            <a:lvl8pPr>
              <a:defRPr baseline="0"/>
            </a:lvl8pPr>
            <a:lvl9pPr>
              <a:defRPr baseline="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6" name="Slaidinumbri kohatäide 5"/>
          <p:cNvSpPr>
            <a:spLocks noGrp="1"/>
          </p:cNvSpPr>
          <p:nvPr>
            <p:ph type="sldNum" sz="quarter" idx="12"/>
          </p:nvPr>
        </p:nvSpPr>
        <p:spPr/>
        <p:txBody>
          <a:bodyPr rtlCol="0"/>
          <a:lstStyle/>
          <a:p>
            <a:pPr rtl="0"/>
            <a:fld id="{E5137D0E-4A4F-4307-8994-C1891D747D59}" type="slidenum">
              <a:rPr lang="et-EE" smtClean="0"/>
              <a:t>‹#›</a:t>
            </a:fld>
            <a:endParaRPr lang="et-EE"/>
          </a:p>
        </p:txBody>
      </p:sp>
      <p:pic>
        <p:nvPicPr>
          <p:cNvPr id="5" name="Pilt 4">
            <a:extLst>
              <a:ext uri="{FF2B5EF4-FFF2-40B4-BE49-F238E27FC236}">
                <a16:creationId xmlns:a16="http://schemas.microsoft.com/office/drawing/2014/main" id="{5204EDFC-AA35-4E04-9A40-FBD623D26B0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92" y="117086"/>
            <a:ext cx="1932960" cy="1946491"/>
          </a:xfrm>
          <a:prstGeom prst="rect">
            <a:avLst/>
          </a:prstGeom>
        </p:spPr>
      </p:pic>
    </p:spTree>
    <p:extLst>
      <p:ext uri="{BB962C8B-B14F-4D97-AF65-F5344CB8AC3E}">
        <p14:creationId xmlns:p14="http://schemas.microsoft.com/office/powerpoint/2010/main" val="12994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1522414" y="2514601"/>
            <a:ext cx="9144000" cy="2819400"/>
          </a:xfrm>
        </p:spPr>
        <p:txBody>
          <a:bodyPr rtlCol="0" anchor="b">
            <a:noAutofit/>
          </a:bodyPr>
          <a:lstStyle>
            <a:lvl1pPr algn="l">
              <a:defRPr sz="6600" b="0" i="0" cap="none" baseline="0"/>
            </a:lvl1pPr>
          </a:lstStyle>
          <a:p>
            <a:pPr rtl="0"/>
            <a:r>
              <a:rPr lang="et-EE"/>
              <a:t>Klõpsake juhteksemplari pealkirja laadi redigeerimiseks</a:t>
            </a:r>
          </a:p>
        </p:txBody>
      </p:sp>
      <p:sp>
        <p:nvSpPr>
          <p:cNvPr id="3" name="Teksti kohatäide 2"/>
          <p:cNvSpPr>
            <a:spLocks noGrp="1"/>
          </p:cNvSpPr>
          <p:nvPr>
            <p:ph type="body" idx="1"/>
          </p:nvPr>
        </p:nvSpPr>
        <p:spPr>
          <a:xfrm>
            <a:off x="1522413" y="990600"/>
            <a:ext cx="8229600" cy="1143000"/>
          </a:xfrm>
        </p:spPr>
        <p:txBody>
          <a:bodyPr rtlCol="0"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t-EE"/>
              <a:t>Redigeerige juhteksemplari tekstilaade</a:t>
            </a:r>
          </a:p>
        </p:txBody>
      </p:sp>
      <p:sp>
        <p:nvSpPr>
          <p:cNvPr id="6" name="Slaidinumbri kohatäide 5"/>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260699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üksust">
    <p:spTree>
      <p:nvGrpSpPr>
        <p:cNvPr id="1" name=""/>
        <p:cNvGrpSpPr/>
        <p:nvPr/>
      </p:nvGrpSpPr>
      <p:grpSpPr>
        <a:xfrm>
          <a:off x="0" y="0"/>
          <a:ext cx="0" cy="0"/>
          <a:chOff x="0" y="0"/>
          <a:chExt cx="0" cy="0"/>
        </a:xfrm>
      </p:grpSpPr>
      <p:sp>
        <p:nvSpPr>
          <p:cNvPr id="2" name="Pealkiri 1"/>
          <p:cNvSpPr>
            <a:spLocks noGrp="1"/>
          </p:cNvSpPr>
          <p:nvPr>
            <p:ph type="title"/>
          </p:nvPr>
        </p:nvSpPr>
        <p:spPr>
          <a:xfrm>
            <a:off x="1522414" y="533400"/>
            <a:ext cx="9601200" cy="1143000"/>
          </a:xfrm>
        </p:spPr>
        <p:txBody>
          <a:bodyPr rtlCol="0"/>
          <a:lstStyle/>
          <a:p>
            <a:pPr rtl="0"/>
            <a:r>
              <a:rPr lang="et-EE"/>
              <a:t>Klõpsake juhteksemplari pealkirja laadi redigeerimiseks</a:t>
            </a:r>
          </a:p>
        </p:txBody>
      </p:sp>
      <p:sp>
        <p:nvSpPr>
          <p:cNvPr id="3" name="Sisu kohatäide 2"/>
          <p:cNvSpPr>
            <a:spLocks noGrp="1"/>
          </p:cNvSpPr>
          <p:nvPr>
            <p:ph sz="half" idx="1"/>
          </p:nvPr>
        </p:nvSpPr>
        <p:spPr>
          <a:xfrm>
            <a:off x="1522414" y="1828800"/>
            <a:ext cx="4645152"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4" name="Sisu kohatäide 3"/>
          <p:cNvSpPr>
            <a:spLocks noGrp="1"/>
          </p:cNvSpPr>
          <p:nvPr>
            <p:ph sz="half" idx="2"/>
          </p:nvPr>
        </p:nvSpPr>
        <p:spPr>
          <a:xfrm>
            <a:off x="6475412" y="1828800"/>
            <a:ext cx="4648201" cy="41910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7" name="Slaidinumbri kohatäide 6"/>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257697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1522414" y="533400"/>
            <a:ext cx="9601200" cy="1143000"/>
          </a:xfrm>
        </p:spPr>
        <p:txBody>
          <a:bodyPr rtlCol="0"/>
          <a:lstStyle>
            <a:lvl1pPr>
              <a:defRPr/>
            </a:lvl1pPr>
          </a:lstStyle>
          <a:p>
            <a:pPr rtl="0"/>
            <a:r>
              <a:rPr lang="et-EE"/>
              <a:t>Klõpsake juhteksemplari pealkirja laadi redigeerimiseks</a:t>
            </a:r>
          </a:p>
        </p:txBody>
      </p:sp>
      <p:sp>
        <p:nvSpPr>
          <p:cNvPr id="3" name="Teksti kohatäide 2"/>
          <p:cNvSpPr>
            <a:spLocks noGrp="1"/>
          </p:cNvSpPr>
          <p:nvPr>
            <p:ph type="body" idx="1"/>
          </p:nvPr>
        </p:nvSpPr>
        <p:spPr>
          <a:xfrm>
            <a:off x="1522414"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t-EE"/>
              <a:t>Redigeerige juhteksemplari tekstilaade</a:t>
            </a:r>
          </a:p>
        </p:txBody>
      </p:sp>
      <p:sp>
        <p:nvSpPr>
          <p:cNvPr id="4" name="Sisu kohatäide 3"/>
          <p:cNvSpPr>
            <a:spLocks noGrp="1"/>
          </p:cNvSpPr>
          <p:nvPr>
            <p:ph sz="half" idx="2"/>
          </p:nvPr>
        </p:nvSpPr>
        <p:spPr>
          <a:xfrm>
            <a:off x="1522414"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baseline="0"/>
            </a:lvl6pPr>
            <a:lvl7pPr>
              <a:defRPr sz="1400" baseline="0"/>
            </a:lvl7pPr>
            <a:lvl8pPr>
              <a:defRPr sz="1400" baseline="0"/>
            </a:lvl8pPr>
            <a:lvl9pPr>
              <a:defRPr sz="1400" baseline="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5" name="Teksti kohatäide 4"/>
          <p:cNvSpPr>
            <a:spLocks noGrp="1"/>
          </p:cNvSpPr>
          <p:nvPr>
            <p:ph type="body" sz="quarter" idx="3"/>
          </p:nvPr>
        </p:nvSpPr>
        <p:spPr>
          <a:xfrm>
            <a:off x="6478462" y="1828800"/>
            <a:ext cx="4645152" cy="762000"/>
          </a:xfrm>
        </p:spPr>
        <p:txBody>
          <a:bodyPr rtlCol="0"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t-EE"/>
              <a:t>Redigeerige juhteksemplari tekstilaade</a:t>
            </a:r>
          </a:p>
        </p:txBody>
      </p:sp>
      <p:sp>
        <p:nvSpPr>
          <p:cNvPr id="6" name="Sisu kohatäide 5"/>
          <p:cNvSpPr>
            <a:spLocks noGrp="1"/>
          </p:cNvSpPr>
          <p:nvPr>
            <p:ph sz="quarter" idx="4"/>
          </p:nvPr>
        </p:nvSpPr>
        <p:spPr>
          <a:xfrm>
            <a:off x="6478462" y="2667000"/>
            <a:ext cx="4645152" cy="33528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9" name="Slaidinumbri kohatäide 8"/>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50123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rtlCol="0"/>
          <a:lstStyle/>
          <a:p>
            <a:pPr rtl="0"/>
            <a:r>
              <a:rPr lang="et-EE"/>
              <a:t>Klõpsake juhteksemplari pealkirja laadi redigeerimiseks</a:t>
            </a:r>
          </a:p>
        </p:txBody>
      </p:sp>
      <p:sp>
        <p:nvSpPr>
          <p:cNvPr id="5" name="Slaidinumbri kohatäide 4"/>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245570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aidinumbri kohatäide 3"/>
          <p:cNvSpPr>
            <a:spLocks noGrp="1"/>
          </p:cNvSpPr>
          <p:nvPr>
            <p:ph type="sldNum" sz="quarter" idx="12"/>
          </p:nvPr>
        </p:nvSpPr>
        <p:spPr/>
        <p:txBody>
          <a:bodyPr rtlCol="0"/>
          <a:lstStyle/>
          <a:p>
            <a:pPr rtl="0"/>
            <a:fld id="{E5137D0E-4A4F-4307-8994-C1891D747D59}" type="slidenum">
              <a:rPr lang="et-EE" smtClean="0"/>
              <a:t>‹#›</a:t>
            </a:fld>
            <a:endParaRPr lang="et-EE"/>
          </a:p>
        </p:txBody>
      </p:sp>
    </p:spTree>
    <p:extLst>
      <p:ext uri="{BB962C8B-B14F-4D97-AF65-F5344CB8AC3E}">
        <p14:creationId xmlns:p14="http://schemas.microsoft.com/office/powerpoint/2010/main" val="395201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t-EE"/>
              <a:t>Klõpsake juhteksemplari pealkirja laadi redigeerimiseks</a:t>
            </a:r>
          </a:p>
        </p:txBody>
      </p:sp>
      <p:sp>
        <p:nvSpPr>
          <p:cNvPr id="4" name="Teksti kohatäide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a:t>Redigeerige juhteksemplari tekstilaade</a:t>
            </a:r>
          </a:p>
        </p:txBody>
      </p:sp>
      <p:sp>
        <p:nvSpPr>
          <p:cNvPr id="3" name="Sisu kohatäide 3"/>
          <p:cNvSpPr>
            <a:spLocks noGrp="1"/>
          </p:cNvSpPr>
          <p:nvPr>
            <p:ph idx="1"/>
          </p:nvPr>
        </p:nvSpPr>
        <p:spPr>
          <a:xfrm>
            <a:off x="5180012" y="838200"/>
            <a:ext cx="6172201" cy="5181600"/>
          </a:xfrm>
        </p:spPr>
        <p:txBody>
          <a:bodyPr rtlCol="0">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t-EE"/>
              <a:t>Redigeerige juhteksemplari tekstilaade</a:t>
            </a:r>
          </a:p>
          <a:p>
            <a:pPr lvl="1" rtl="0"/>
            <a:r>
              <a:rPr lang="et-EE"/>
              <a:t>Teine tase</a:t>
            </a:r>
          </a:p>
          <a:p>
            <a:pPr lvl="2" rtl="0"/>
            <a:r>
              <a:rPr lang="et-EE"/>
              <a:t>Kolmas tase</a:t>
            </a:r>
          </a:p>
          <a:p>
            <a:pPr lvl="3" rtl="0"/>
            <a:r>
              <a:rPr lang="et-EE"/>
              <a:t>Neljas tase</a:t>
            </a:r>
          </a:p>
          <a:p>
            <a:pPr lvl="4" rtl="0"/>
            <a:r>
              <a:rPr lang="et-EE"/>
              <a:t>Viies tase</a:t>
            </a:r>
          </a:p>
        </p:txBody>
      </p:sp>
      <p:sp>
        <p:nvSpPr>
          <p:cNvPr id="10" name="Slaidinumbri kohatäide 6"/>
          <p:cNvSpPr>
            <a:spLocks noGrp="1"/>
          </p:cNvSpPr>
          <p:nvPr>
            <p:ph type="sldNum" sz="quarter" idx="12"/>
          </p:nvPr>
        </p:nvSpPr>
        <p:spPr/>
        <p:txBody>
          <a:bodyPr rtlCol="0"/>
          <a:lstStyle/>
          <a:p>
            <a:pPr rtl="0"/>
            <a:fld id="{E5137D0E-4A4F-4307-8994-C1891D747D59}" type="slidenum">
              <a:rPr lang="et-EE" smtClean="0"/>
              <a:pPr rtl="0"/>
              <a:t>‹#›</a:t>
            </a:fld>
            <a:endParaRPr lang="et-EE"/>
          </a:p>
        </p:txBody>
      </p:sp>
    </p:spTree>
    <p:extLst>
      <p:ext uri="{BB962C8B-B14F-4D97-AF65-F5344CB8AC3E}">
        <p14:creationId xmlns:p14="http://schemas.microsoft.com/office/powerpoint/2010/main" val="2018280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ealkiri 1"/>
          <p:cNvSpPr>
            <a:spLocks noGrp="1"/>
          </p:cNvSpPr>
          <p:nvPr>
            <p:ph type="title"/>
          </p:nvPr>
        </p:nvSpPr>
        <p:spPr>
          <a:xfrm>
            <a:off x="836613" y="2590800"/>
            <a:ext cx="3276599" cy="1924050"/>
          </a:xfrm>
        </p:spPr>
        <p:txBody>
          <a:bodyPr rtlCol="0" anchor="b">
            <a:normAutofit/>
          </a:bodyPr>
          <a:lstStyle>
            <a:lvl1pPr algn="l">
              <a:defRPr sz="3200" b="0"/>
            </a:lvl1pPr>
          </a:lstStyle>
          <a:p>
            <a:pPr rtl="0"/>
            <a:r>
              <a:rPr lang="et-EE"/>
              <a:t>Klõpsake juhteksemplari pealkirja laadi redigeerimiseks</a:t>
            </a:r>
          </a:p>
        </p:txBody>
      </p:sp>
      <p:sp>
        <p:nvSpPr>
          <p:cNvPr id="4" name="Teksti kohatäide 2"/>
          <p:cNvSpPr>
            <a:spLocks noGrp="1"/>
          </p:cNvSpPr>
          <p:nvPr>
            <p:ph type="body" sz="half" idx="2"/>
          </p:nvPr>
        </p:nvSpPr>
        <p:spPr>
          <a:xfrm>
            <a:off x="836613" y="4648200"/>
            <a:ext cx="3276599" cy="1371600"/>
          </a:xfrm>
        </p:spPr>
        <p:txBody>
          <a:bodyPr rtlCol="0">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t-EE"/>
              <a:t>Redigeerige juhteksemplari tekstilaade</a:t>
            </a:r>
          </a:p>
        </p:txBody>
      </p:sp>
      <p:sp>
        <p:nvSpPr>
          <p:cNvPr id="3" name="Pildi kohatäide 3"/>
          <p:cNvSpPr>
            <a:spLocks noGrp="1"/>
          </p:cNvSpPr>
          <p:nvPr>
            <p:ph type="pic" idx="1"/>
          </p:nvPr>
        </p:nvSpPr>
        <p:spPr>
          <a:xfrm>
            <a:off x="5484812" y="836610"/>
            <a:ext cx="5867401" cy="5183190"/>
          </a:xfrm>
          <a:solidFill>
            <a:schemeClr val="bg2"/>
          </a:solidFill>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t-EE"/>
              <a:t>Pildi lisamiseks klõpsake ikooni</a:t>
            </a:r>
          </a:p>
        </p:txBody>
      </p:sp>
      <p:pic>
        <p:nvPicPr>
          <p:cNvPr id="9" name="Pilt 4" descr="Tühi kohatäide pildi lisamiseks. Klõpsake kohatäidet ja valige pilt, mille soovite lis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458787"/>
            <a:ext cx="6626225" cy="5938837"/>
          </a:xfrm>
          <a:prstGeom prst="rect">
            <a:avLst/>
          </a:prstGeom>
          <a:noFill/>
          <a:ln>
            <a:noFill/>
          </a:ln>
          <a:effectLst>
            <a:outerShdw blurRad="292100" algn="ctr" rotWithShape="0">
              <a:prstClr val="black">
                <a:alpha val="3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469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1522414" y="533400"/>
            <a:ext cx="9601200" cy="1143000"/>
          </a:xfrm>
          <a:prstGeom prst="rect">
            <a:avLst/>
          </a:prstGeom>
        </p:spPr>
        <p:txBody>
          <a:bodyPr vert="horz" lIns="91440" tIns="45720" rIns="91440" bIns="45720" rtlCol="0" anchor="b">
            <a:normAutofit/>
          </a:bodyPr>
          <a:lstStyle/>
          <a:p>
            <a:pPr rtl="0"/>
            <a:r>
              <a:rPr lang="et-EE" noProof="0"/>
              <a:t>Klõpsake juhtslaidi pealkirjalaadi redigeerimiseks</a:t>
            </a:r>
          </a:p>
        </p:txBody>
      </p:sp>
      <p:sp>
        <p:nvSpPr>
          <p:cNvPr id="3" name="Teksti kohatäide 2"/>
          <p:cNvSpPr>
            <a:spLocks noGrp="1"/>
          </p:cNvSpPr>
          <p:nvPr>
            <p:ph type="body" idx="1"/>
          </p:nvPr>
        </p:nvSpPr>
        <p:spPr>
          <a:xfrm>
            <a:off x="1522414" y="1828800"/>
            <a:ext cx="9601200" cy="4191000"/>
          </a:xfrm>
          <a:prstGeom prst="rect">
            <a:avLst/>
          </a:prstGeom>
        </p:spPr>
        <p:txBody>
          <a:bodyPr vert="horz" lIns="91440" tIns="45720" rIns="91440" bIns="45720" rtlCol="0">
            <a:normAutofit/>
          </a:bodyPr>
          <a:lstStyle/>
          <a:p>
            <a:pPr lvl="0" rtl="0"/>
            <a:r>
              <a:rPr lang="et-EE" noProof="0"/>
              <a:t>Klõpsake juhtslaidi tekstilaadide redigeerimiseks</a:t>
            </a:r>
          </a:p>
          <a:p>
            <a:pPr lvl="1" rtl="0"/>
            <a:r>
              <a:rPr lang="et-EE" noProof="0"/>
              <a:t>Teine tase</a:t>
            </a:r>
          </a:p>
          <a:p>
            <a:pPr lvl="2" rtl="0"/>
            <a:r>
              <a:rPr lang="et-EE" noProof="0"/>
              <a:t>Kolmas tase</a:t>
            </a:r>
          </a:p>
          <a:p>
            <a:pPr lvl="3" rtl="0"/>
            <a:r>
              <a:rPr lang="et-EE" noProof="0"/>
              <a:t>Neljas tase</a:t>
            </a:r>
          </a:p>
          <a:p>
            <a:pPr lvl="4" rtl="0"/>
            <a:r>
              <a:rPr lang="et-EE" noProof="0"/>
              <a:t>Viies tase</a:t>
            </a:r>
          </a:p>
          <a:p>
            <a:pPr lvl="5" rtl="0"/>
            <a:r>
              <a:rPr lang="et-EE" noProof="0"/>
              <a:t>Kuues tase</a:t>
            </a:r>
          </a:p>
          <a:p>
            <a:pPr lvl="6" rtl="0"/>
            <a:r>
              <a:rPr lang="et-EE" noProof="0"/>
              <a:t>Seitsmes tase</a:t>
            </a:r>
          </a:p>
          <a:p>
            <a:pPr lvl="7" rtl="0"/>
            <a:r>
              <a:rPr lang="et-EE" noProof="0"/>
              <a:t>Kaheksas tase</a:t>
            </a:r>
          </a:p>
          <a:p>
            <a:pPr lvl="8" rtl="0"/>
            <a:r>
              <a:rPr lang="et-EE" noProof="0"/>
              <a:t>Üheksas tase</a:t>
            </a:r>
          </a:p>
        </p:txBody>
      </p:sp>
      <p:sp>
        <p:nvSpPr>
          <p:cNvPr id="6" name="Slaidinumbri kohatäide 5"/>
          <p:cNvSpPr>
            <a:spLocks noGrp="1"/>
          </p:cNvSpPr>
          <p:nvPr>
            <p:ph type="sldNum" sz="quarter" idx="4"/>
          </p:nvPr>
        </p:nvSpPr>
        <p:spPr>
          <a:xfrm>
            <a:off x="10133012" y="6172200"/>
            <a:ext cx="990601" cy="273049"/>
          </a:xfrm>
          <a:prstGeom prst="rect">
            <a:avLst/>
          </a:prstGeom>
        </p:spPr>
        <p:txBody>
          <a:bodyPr vert="horz" lIns="91440" tIns="45720" rIns="91440" bIns="45720" rtlCol="0" anchor="ctr"/>
          <a:lstStyle>
            <a:lvl1pPr algn="r">
              <a:defRPr sz="1100">
                <a:solidFill>
                  <a:schemeClr val="tx1"/>
                </a:solidFill>
              </a:defRPr>
            </a:lvl1pPr>
          </a:lstStyle>
          <a:p>
            <a:pPr rtl="0"/>
            <a:fld id="{E5137D0E-4A4F-4307-8994-C1891D747D59}" type="slidenum">
              <a:rPr lang="et-EE" noProof="0" smtClean="0"/>
              <a:pPr rtl="0"/>
              <a:t>‹#›</a:t>
            </a:fld>
            <a:endParaRPr lang="et-EE" noProof="0"/>
          </a:p>
        </p:txBody>
      </p:sp>
    </p:spTree>
    <p:extLst>
      <p:ext uri="{BB962C8B-B14F-4D97-AF65-F5344CB8AC3E}">
        <p14:creationId xmlns:p14="http://schemas.microsoft.com/office/powerpoint/2010/main" val="1526050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Font typeface="Arial" pitchFamily="34" charset="0"/>
        <a:buChar char="•"/>
        <a:defRPr sz="2000" kern="1200">
          <a:solidFill>
            <a:schemeClr val="tx1"/>
          </a:solidFill>
          <a:latin typeface="+mn-lt"/>
          <a:ea typeface="+mn-ea"/>
          <a:cs typeface="+mn-cs"/>
        </a:defRPr>
      </a:lvl1pPr>
      <a:lvl2pPr marL="502920" indent="-223838" algn="l" defTabSz="914400" rtl="0" eaLnBrk="1" latinLnBrk="0" hangingPunct="1">
        <a:lnSpc>
          <a:spcPct val="90000"/>
        </a:lnSpc>
        <a:spcBef>
          <a:spcPts val="800"/>
        </a:spcBef>
        <a:buFont typeface="Arial" pitchFamily="34" charset="0"/>
        <a:buChar char="–"/>
        <a:defRPr sz="1800" kern="1200">
          <a:solidFill>
            <a:schemeClr val="tx1"/>
          </a:solidFill>
          <a:latin typeface="+mn-lt"/>
          <a:ea typeface="+mn-ea"/>
          <a:cs typeface="+mn-cs"/>
        </a:defRPr>
      </a:lvl2pPr>
      <a:lvl3pPr marL="741363" indent="-17145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3pPr>
      <a:lvl4pPr marL="9667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4pPr>
      <a:lvl5pPr marL="1208088" indent="-173038"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5pPr>
      <a:lvl6pPr marL="1444752"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6pPr>
      <a:lvl7pPr marL="1682496"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7pPr>
      <a:lvl8pPr marL="1920240"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8pPr>
      <a:lvl9pPr marL="2157984" indent="-173736" algn="l" defTabSz="914400" rtl="0" eaLnBrk="1" latinLnBrk="0" hangingPunct="1">
        <a:lnSpc>
          <a:spcPct val="90000"/>
        </a:lnSpc>
        <a:spcBef>
          <a:spcPts val="6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trigon.at/"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24.jpg"/><Relationship Id="rId4" Type="http://schemas.openxmlformats.org/officeDocument/2006/relationships/hyperlink" Target="mailto:aivar@haller.e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6.bin"/><Relationship Id="rId1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6.png"/><Relationship Id="rId17" Type="http://schemas.openxmlformats.org/officeDocument/2006/relationships/oleObject" Target="../embeddings/oleObject8.bin"/><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5.png"/><Relationship Id="rId19" Type="http://schemas.openxmlformats.org/officeDocument/2006/relationships/oleObject" Target="../embeddings/oleObject9.bin"/><Relationship Id="rId4" Type="http://schemas.openxmlformats.org/officeDocument/2006/relationships/image" Target="../media/image12.png"/><Relationship Id="rId9" Type="http://schemas.openxmlformats.org/officeDocument/2006/relationships/oleObject" Target="../embeddings/oleObject4.bin"/><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ctrTitle"/>
          </p:nvPr>
        </p:nvSpPr>
        <p:spPr>
          <a:xfrm>
            <a:off x="1522413" y="448150"/>
            <a:ext cx="9144000" cy="3505200"/>
          </a:xfrm>
        </p:spPr>
        <p:txBody>
          <a:bodyPr rtlCol="0"/>
          <a:lstStyle/>
          <a:p>
            <a:pPr rtl="0"/>
            <a:r>
              <a:rPr lang="et-EE" b="1" dirty="0">
                <a:solidFill>
                  <a:srgbClr val="05179F"/>
                </a:solidFill>
              </a:rPr>
              <a:t>SUHTED JA IDEOLOOGIA</a:t>
            </a:r>
            <a:br>
              <a:rPr lang="et-EE" b="1" dirty="0">
                <a:solidFill>
                  <a:srgbClr val="05179F"/>
                </a:solidFill>
              </a:rPr>
            </a:br>
            <a:r>
              <a:rPr lang="et-EE" b="1" dirty="0">
                <a:solidFill>
                  <a:srgbClr val="05179F"/>
                </a:solidFill>
              </a:rPr>
              <a:t>KOOLIS</a:t>
            </a:r>
            <a:endParaRPr lang="et-EE" dirty="0"/>
          </a:p>
        </p:txBody>
      </p:sp>
      <p:sp>
        <p:nvSpPr>
          <p:cNvPr id="3" name="Alapealkiri 2"/>
          <p:cNvSpPr>
            <a:spLocks noGrp="1"/>
          </p:cNvSpPr>
          <p:nvPr>
            <p:ph type="subTitle" idx="1"/>
          </p:nvPr>
        </p:nvSpPr>
        <p:spPr>
          <a:xfrm>
            <a:off x="1522412" y="4953000"/>
            <a:ext cx="9143999" cy="1066800"/>
          </a:xfrm>
        </p:spPr>
        <p:txBody>
          <a:bodyPr rtlCol="0">
            <a:normAutofit/>
          </a:bodyPr>
          <a:lstStyle/>
          <a:p>
            <a:pPr rtl="0"/>
            <a:r>
              <a:rPr lang="et-EE" sz="2800" dirty="0">
                <a:solidFill>
                  <a:srgbClr val="05179F"/>
                </a:solidFill>
              </a:rPr>
              <a:t>Organisatsiooni arengu teadlik rahumeelne suunamine</a:t>
            </a:r>
          </a:p>
        </p:txBody>
      </p:sp>
    </p:spTree>
    <p:extLst>
      <p:ext uri="{BB962C8B-B14F-4D97-AF65-F5344CB8AC3E}">
        <p14:creationId xmlns:p14="http://schemas.microsoft.com/office/powerpoint/2010/main" val="456561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a:extLst>
              <a:ext uri="{FF2B5EF4-FFF2-40B4-BE49-F238E27FC236}">
                <a16:creationId xmlns:a16="http://schemas.microsoft.com/office/drawing/2014/main" id="{E40FC154-353F-4C36-BF63-D3FC7451B87A}"/>
              </a:ext>
            </a:extLst>
          </p:cNvPr>
          <p:cNvGraphicFramePr>
            <a:graphicFrameLocks noChangeAspect="1"/>
          </p:cNvGraphicFramePr>
          <p:nvPr/>
        </p:nvGraphicFramePr>
        <p:xfrm>
          <a:off x="3448702" y="1151236"/>
          <a:ext cx="3636963" cy="3857625"/>
        </p:xfrm>
        <a:graphic>
          <a:graphicData uri="http://schemas.openxmlformats.org/presentationml/2006/ole">
            <mc:AlternateContent xmlns:mc="http://schemas.openxmlformats.org/markup-compatibility/2006">
              <mc:Choice xmlns:v="urn:schemas-microsoft-com:vml" Requires="v">
                <p:oleObj name="Rasterpilt" r:id="rId3" imgW="2200320" imgH="2610000" progId="Paint.Picture">
                  <p:embed/>
                </p:oleObj>
              </mc:Choice>
              <mc:Fallback>
                <p:oleObj name="Rasterpilt" r:id="rId3" imgW="2200320" imgH="2610000" progId="Paint.Picture">
                  <p:embed/>
                  <p:pic>
                    <p:nvPicPr>
                      <p:cNvPr id="17410" name="Object 2">
                        <a:extLst>
                          <a:ext uri="{FF2B5EF4-FFF2-40B4-BE49-F238E27FC236}">
                            <a16:creationId xmlns:a16="http://schemas.microsoft.com/office/drawing/2014/main" id="{E40FC154-353F-4C36-BF63-D3FC7451B87A}"/>
                          </a:ext>
                        </a:extLst>
                      </p:cNvPr>
                      <p:cNvPicPr>
                        <a:picLocks noChangeAspect="1" noChangeArrowheads="1"/>
                      </p:cNvPicPr>
                      <p:nvPr/>
                    </p:nvPicPr>
                    <p:blipFill>
                      <a:blip r:embed="rId4"/>
                      <a:srcRect/>
                      <a:stretch>
                        <a:fillRect/>
                      </a:stretch>
                    </p:blipFill>
                    <p:spPr bwMode="auto">
                      <a:xfrm>
                        <a:off x="3448702" y="1151236"/>
                        <a:ext cx="3636963"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2C7A3FEB-257B-407F-B688-DCA0BF718410}"/>
              </a:ext>
            </a:extLst>
          </p:cNvPr>
          <p:cNvSpPr txBox="1"/>
          <p:nvPr/>
        </p:nvSpPr>
        <p:spPr>
          <a:xfrm>
            <a:off x="3809064" y="1463973"/>
            <a:ext cx="546100" cy="830263"/>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1</a:t>
            </a:r>
          </a:p>
        </p:txBody>
      </p:sp>
      <p:sp>
        <p:nvSpPr>
          <p:cNvPr id="18" name="TextBox 17">
            <a:extLst>
              <a:ext uri="{FF2B5EF4-FFF2-40B4-BE49-F238E27FC236}">
                <a16:creationId xmlns:a16="http://schemas.microsoft.com/office/drawing/2014/main" id="{51FA4B26-F978-4260-9137-AD3FF2E0CB4E}"/>
              </a:ext>
            </a:extLst>
          </p:cNvPr>
          <p:cNvSpPr txBox="1"/>
          <p:nvPr/>
        </p:nvSpPr>
        <p:spPr>
          <a:xfrm>
            <a:off x="4880626" y="1463973"/>
            <a:ext cx="546100" cy="830263"/>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2</a:t>
            </a:r>
          </a:p>
        </p:txBody>
      </p:sp>
      <p:sp>
        <p:nvSpPr>
          <p:cNvPr id="19" name="TextBox 18">
            <a:extLst>
              <a:ext uri="{FF2B5EF4-FFF2-40B4-BE49-F238E27FC236}">
                <a16:creationId xmlns:a16="http://schemas.microsoft.com/office/drawing/2014/main" id="{BB0D6E20-2B61-4FAA-82A1-36ACF12848F7}"/>
              </a:ext>
            </a:extLst>
          </p:cNvPr>
          <p:cNvSpPr txBox="1"/>
          <p:nvPr/>
        </p:nvSpPr>
        <p:spPr>
          <a:xfrm>
            <a:off x="5998226" y="1463973"/>
            <a:ext cx="546100" cy="830263"/>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3</a:t>
            </a:r>
          </a:p>
        </p:txBody>
      </p:sp>
      <p:sp>
        <p:nvSpPr>
          <p:cNvPr id="20" name="TextBox 19">
            <a:extLst>
              <a:ext uri="{FF2B5EF4-FFF2-40B4-BE49-F238E27FC236}">
                <a16:creationId xmlns:a16="http://schemas.microsoft.com/office/drawing/2014/main" id="{53B61BF0-395E-4C21-A5D1-E77F0083AACF}"/>
              </a:ext>
            </a:extLst>
          </p:cNvPr>
          <p:cNvSpPr txBox="1"/>
          <p:nvPr/>
        </p:nvSpPr>
        <p:spPr>
          <a:xfrm>
            <a:off x="3809064" y="2678410"/>
            <a:ext cx="546100" cy="830262"/>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4</a:t>
            </a:r>
          </a:p>
        </p:txBody>
      </p:sp>
      <p:sp>
        <p:nvSpPr>
          <p:cNvPr id="21" name="TextBox 20">
            <a:extLst>
              <a:ext uri="{FF2B5EF4-FFF2-40B4-BE49-F238E27FC236}">
                <a16:creationId xmlns:a16="http://schemas.microsoft.com/office/drawing/2014/main" id="{1AB8CECE-558B-440B-A357-021D7759144C}"/>
              </a:ext>
            </a:extLst>
          </p:cNvPr>
          <p:cNvSpPr txBox="1"/>
          <p:nvPr/>
        </p:nvSpPr>
        <p:spPr>
          <a:xfrm>
            <a:off x="3809064" y="3986510"/>
            <a:ext cx="546100" cy="830262"/>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7</a:t>
            </a:r>
          </a:p>
        </p:txBody>
      </p:sp>
      <p:sp>
        <p:nvSpPr>
          <p:cNvPr id="22" name="TextBox 21">
            <a:extLst>
              <a:ext uri="{FF2B5EF4-FFF2-40B4-BE49-F238E27FC236}">
                <a16:creationId xmlns:a16="http://schemas.microsoft.com/office/drawing/2014/main" id="{A995349E-F172-4F8C-B568-79D5DC000C94}"/>
              </a:ext>
            </a:extLst>
          </p:cNvPr>
          <p:cNvSpPr txBox="1"/>
          <p:nvPr/>
        </p:nvSpPr>
        <p:spPr>
          <a:xfrm>
            <a:off x="4880626" y="2722860"/>
            <a:ext cx="546100" cy="830262"/>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5</a:t>
            </a:r>
          </a:p>
        </p:txBody>
      </p:sp>
      <p:sp>
        <p:nvSpPr>
          <p:cNvPr id="23" name="TextBox 22">
            <a:extLst>
              <a:ext uri="{FF2B5EF4-FFF2-40B4-BE49-F238E27FC236}">
                <a16:creationId xmlns:a16="http://schemas.microsoft.com/office/drawing/2014/main" id="{78F8B938-7F6F-47B3-8405-5AAD18E3C783}"/>
              </a:ext>
            </a:extLst>
          </p:cNvPr>
          <p:cNvSpPr txBox="1"/>
          <p:nvPr/>
        </p:nvSpPr>
        <p:spPr>
          <a:xfrm>
            <a:off x="6023626" y="2749848"/>
            <a:ext cx="546100" cy="830263"/>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6</a:t>
            </a:r>
          </a:p>
        </p:txBody>
      </p:sp>
      <p:sp>
        <p:nvSpPr>
          <p:cNvPr id="24" name="TextBox 23">
            <a:extLst>
              <a:ext uri="{FF2B5EF4-FFF2-40B4-BE49-F238E27FC236}">
                <a16:creationId xmlns:a16="http://schemas.microsoft.com/office/drawing/2014/main" id="{37DB6C9A-A67F-4118-A7C4-D7301AEC4336}"/>
              </a:ext>
            </a:extLst>
          </p:cNvPr>
          <p:cNvSpPr txBox="1"/>
          <p:nvPr/>
        </p:nvSpPr>
        <p:spPr>
          <a:xfrm>
            <a:off x="4926664" y="3986510"/>
            <a:ext cx="546100" cy="830262"/>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8</a:t>
            </a:r>
          </a:p>
        </p:txBody>
      </p:sp>
      <p:sp>
        <p:nvSpPr>
          <p:cNvPr id="25" name="TextBox 24">
            <a:extLst>
              <a:ext uri="{FF2B5EF4-FFF2-40B4-BE49-F238E27FC236}">
                <a16:creationId xmlns:a16="http://schemas.microsoft.com/office/drawing/2014/main" id="{AF958241-28F6-46E9-B8D3-BDAF3174228C}"/>
              </a:ext>
            </a:extLst>
          </p:cNvPr>
          <p:cNvSpPr txBox="1"/>
          <p:nvPr/>
        </p:nvSpPr>
        <p:spPr>
          <a:xfrm>
            <a:off x="5998226" y="3986510"/>
            <a:ext cx="546100" cy="830262"/>
          </a:xfrm>
          <a:prstGeom prst="rect">
            <a:avLst/>
          </a:prstGeom>
          <a:noFill/>
        </p:spPr>
        <p:txBody>
          <a:bodyPr>
            <a:spAutoFit/>
          </a:bodyPr>
          <a:lstStyle/>
          <a:p>
            <a:pPr>
              <a:defRPr/>
            </a:pPr>
            <a:r>
              <a:rPr lang="et-EE" sz="4800" dirty="0">
                <a:latin typeface="Arial" panose="020B0604020202020204" pitchFamily="34" charset="0"/>
                <a:cs typeface="Arial" panose="020B0604020202020204" pitchFamily="34" charset="0"/>
              </a:rPr>
              <a:t>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ooskeemikujund &quot;konnektor&quot; 3">
            <a:extLst>
              <a:ext uri="{FF2B5EF4-FFF2-40B4-BE49-F238E27FC236}">
                <a16:creationId xmlns:a16="http://schemas.microsoft.com/office/drawing/2014/main" id="{53ADDB39-1EE3-4CCA-BB49-DBFAA88DC4B9}"/>
              </a:ext>
            </a:extLst>
          </p:cNvPr>
          <p:cNvSpPr/>
          <p:nvPr/>
        </p:nvSpPr>
        <p:spPr bwMode="auto">
          <a:xfrm>
            <a:off x="3406813" y="1600676"/>
            <a:ext cx="4991255" cy="4799350"/>
          </a:xfrm>
          <a:prstGeom prst="flowChartConnector">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dirty="0">
              <a:solidFill>
                <a:srgbClr val="3C3E6F"/>
              </a:solidFill>
              <a:latin typeface="Arial" charset="0"/>
            </a:endParaRPr>
          </a:p>
        </p:txBody>
      </p:sp>
      <p:sp>
        <p:nvSpPr>
          <p:cNvPr id="6" name="Vooskeemikujund &quot;konnektor&quot; 5">
            <a:extLst>
              <a:ext uri="{FF2B5EF4-FFF2-40B4-BE49-F238E27FC236}">
                <a16:creationId xmlns:a16="http://schemas.microsoft.com/office/drawing/2014/main" id="{0177D176-0FC8-4102-AB1A-D3D0E6C0CD42}"/>
              </a:ext>
            </a:extLst>
          </p:cNvPr>
          <p:cNvSpPr/>
          <p:nvPr/>
        </p:nvSpPr>
        <p:spPr bwMode="auto">
          <a:xfrm>
            <a:off x="4270684" y="2373157"/>
            <a:ext cx="3263513" cy="3263513"/>
          </a:xfrm>
          <a:prstGeom prst="flowChartConnector">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dirty="0">
              <a:solidFill>
                <a:srgbClr val="3C3E6F"/>
              </a:solidFill>
              <a:latin typeface="Arial" charset="0"/>
            </a:endParaRPr>
          </a:p>
        </p:txBody>
      </p:sp>
      <p:sp>
        <p:nvSpPr>
          <p:cNvPr id="8" name="Vooskeemikujund &quot;konnektor&quot; 7">
            <a:extLst>
              <a:ext uri="{FF2B5EF4-FFF2-40B4-BE49-F238E27FC236}">
                <a16:creationId xmlns:a16="http://schemas.microsoft.com/office/drawing/2014/main" id="{2536922C-26B8-405C-89A5-236365733940}"/>
              </a:ext>
            </a:extLst>
          </p:cNvPr>
          <p:cNvSpPr/>
          <p:nvPr/>
        </p:nvSpPr>
        <p:spPr bwMode="auto">
          <a:xfrm>
            <a:off x="5038571" y="3141043"/>
            <a:ext cx="1727743" cy="1727742"/>
          </a:xfrm>
          <a:prstGeom prst="flowChartConnector">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dirty="0">
              <a:solidFill>
                <a:srgbClr val="3C3E6F"/>
              </a:solidFill>
              <a:latin typeface="Arial" charset="0"/>
            </a:endParaRPr>
          </a:p>
        </p:txBody>
      </p:sp>
      <p:sp>
        <p:nvSpPr>
          <p:cNvPr id="9" name="TextBox 8">
            <a:extLst>
              <a:ext uri="{FF2B5EF4-FFF2-40B4-BE49-F238E27FC236}">
                <a16:creationId xmlns:a16="http://schemas.microsoft.com/office/drawing/2014/main" id="{2C0C117C-1240-4C77-BCD0-0560FECDCBD0}"/>
              </a:ext>
            </a:extLst>
          </p:cNvPr>
          <p:cNvSpPr txBox="1"/>
          <p:nvPr/>
        </p:nvSpPr>
        <p:spPr>
          <a:xfrm>
            <a:off x="5135283" y="3651629"/>
            <a:ext cx="1534316" cy="707886"/>
          </a:xfrm>
          <a:prstGeom prst="rect">
            <a:avLst/>
          </a:prstGeom>
          <a:noFill/>
        </p:spPr>
        <p:txBody>
          <a:bodyPr wrap="square" rtlCol="0">
            <a:spAutoFit/>
          </a:bodyPr>
          <a:lstStyle/>
          <a:p>
            <a:pPr algn="ctr"/>
            <a:r>
              <a:rPr lang="et-EE" sz="2000" dirty="0">
                <a:solidFill>
                  <a:schemeClr val="bg1"/>
                </a:solidFill>
                <a:latin typeface="Segoe UI" panose="020B0502040204020203" pitchFamily="34" charset="0"/>
                <a:cs typeface="Segoe UI" panose="020B0502040204020203" pitchFamily="34" charset="0"/>
              </a:rPr>
              <a:t>Mugavus-</a:t>
            </a:r>
          </a:p>
          <a:p>
            <a:pPr algn="ctr"/>
            <a:r>
              <a:rPr lang="et-EE" sz="2000" dirty="0">
                <a:solidFill>
                  <a:schemeClr val="bg1"/>
                </a:solidFill>
                <a:latin typeface="Segoe UI" panose="020B0502040204020203" pitchFamily="34" charset="0"/>
                <a:cs typeface="Segoe UI" panose="020B0502040204020203" pitchFamily="34" charset="0"/>
              </a:rPr>
              <a:t>tsoon</a:t>
            </a:r>
          </a:p>
        </p:txBody>
      </p:sp>
      <p:sp>
        <p:nvSpPr>
          <p:cNvPr id="11" name="TextBox 10">
            <a:extLst>
              <a:ext uri="{FF2B5EF4-FFF2-40B4-BE49-F238E27FC236}">
                <a16:creationId xmlns:a16="http://schemas.microsoft.com/office/drawing/2014/main" id="{715A82ED-3A63-49F5-B2EB-7B3D4AE8D6B2}"/>
              </a:ext>
            </a:extLst>
          </p:cNvPr>
          <p:cNvSpPr txBox="1"/>
          <p:nvPr/>
        </p:nvSpPr>
        <p:spPr>
          <a:xfrm>
            <a:off x="5135281" y="2465798"/>
            <a:ext cx="1534316" cy="707886"/>
          </a:xfrm>
          <a:prstGeom prst="rect">
            <a:avLst/>
          </a:prstGeom>
          <a:noFill/>
        </p:spPr>
        <p:txBody>
          <a:bodyPr wrap="square" rtlCol="0">
            <a:spAutoFit/>
          </a:bodyPr>
          <a:lstStyle/>
          <a:p>
            <a:pPr algn="ctr"/>
            <a:r>
              <a:rPr lang="et-EE" sz="2000" dirty="0">
                <a:solidFill>
                  <a:schemeClr val="tx2"/>
                </a:solidFill>
                <a:latin typeface="Segoe UI" panose="020B0502040204020203" pitchFamily="34" charset="0"/>
                <a:cs typeface="Segoe UI" panose="020B0502040204020203" pitchFamily="34" charset="0"/>
              </a:rPr>
              <a:t>Väljakutse tsoon</a:t>
            </a:r>
          </a:p>
        </p:txBody>
      </p:sp>
      <p:sp>
        <p:nvSpPr>
          <p:cNvPr id="13" name="TextBox 12">
            <a:extLst>
              <a:ext uri="{FF2B5EF4-FFF2-40B4-BE49-F238E27FC236}">
                <a16:creationId xmlns:a16="http://schemas.microsoft.com/office/drawing/2014/main" id="{AC55F37E-88A9-495B-80C6-5C1764D458E6}"/>
              </a:ext>
            </a:extLst>
          </p:cNvPr>
          <p:cNvSpPr txBox="1"/>
          <p:nvPr/>
        </p:nvSpPr>
        <p:spPr>
          <a:xfrm>
            <a:off x="5066297" y="1647873"/>
            <a:ext cx="1672282" cy="707886"/>
          </a:xfrm>
          <a:prstGeom prst="rect">
            <a:avLst/>
          </a:prstGeom>
          <a:noFill/>
        </p:spPr>
        <p:txBody>
          <a:bodyPr wrap="square" rtlCol="0">
            <a:spAutoFit/>
          </a:bodyPr>
          <a:lstStyle/>
          <a:p>
            <a:pPr algn="ctr"/>
            <a:r>
              <a:rPr lang="et-EE" sz="2000" dirty="0">
                <a:solidFill>
                  <a:schemeClr val="bg1"/>
                </a:solidFill>
                <a:latin typeface="Segoe UI" panose="020B0502040204020203" pitchFamily="34" charset="0"/>
                <a:cs typeface="Segoe UI" panose="020B0502040204020203" pitchFamily="34" charset="0"/>
              </a:rPr>
              <a:t>Ülekoormuse tsoon</a:t>
            </a:r>
          </a:p>
        </p:txBody>
      </p:sp>
      <p:sp>
        <p:nvSpPr>
          <p:cNvPr id="14" name="TextBox 13">
            <a:extLst>
              <a:ext uri="{FF2B5EF4-FFF2-40B4-BE49-F238E27FC236}">
                <a16:creationId xmlns:a16="http://schemas.microsoft.com/office/drawing/2014/main" id="{150A588B-A3C3-4138-9B0C-B6ED3875EE87}"/>
              </a:ext>
            </a:extLst>
          </p:cNvPr>
          <p:cNvSpPr txBox="1"/>
          <p:nvPr/>
        </p:nvSpPr>
        <p:spPr>
          <a:xfrm>
            <a:off x="431257" y="1765458"/>
            <a:ext cx="2879570" cy="1938992"/>
          </a:xfrm>
          <a:prstGeom prst="rect">
            <a:avLst/>
          </a:prstGeom>
          <a:noFill/>
        </p:spPr>
        <p:txBody>
          <a:bodyPr wrap="square" rtlCol="0">
            <a:spAutoFit/>
          </a:bodyPr>
          <a:lstStyle/>
          <a:p>
            <a:r>
              <a:rPr lang="et-EE" sz="2000" b="1" dirty="0">
                <a:solidFill>
                  <a:srgbClr val="00B050"/>
                </a:solidFill>
                <a:latin typeface="Segoe UI" panose="020B0502040204020203" pitchFamily="34" charset="0"/>
                <a:cs typeface="Segoe UI" panose="020B0502040204020203" pitchFamily="34" charset="0"/>
              </a:rPr>
              <a:t>Mugavustsoon</a:t>
            </a:r>
          </a:p>
          <a:p>
            <a:pPr marL="380905" indent="-380905">
              <a:buFont typeface="Arial" panose="020B0604020202020204" pitchFamily="34" charset="0"/>
              <a:buChar char="•"/>
            </a:pPr>
            <a:r>
              <a:rPr lang="et-EE" sz="2000" dirty="0">
                <a:solidFill>
                  <a:srgbClr val="00B050"/>
                </a:solidFill>
                <a:latin typeface="Segoe UI" panose="020B0502040204020203" pitchFamily="34" charset="0"/>
                <a:cs typeface="Segoe UI" panose="020B0502040204020203" pitchFamily="34" charset="0"/>
              </a:rPr>
              <a:t>Turvalisus tagatud</a:t>
            </a:r>
          </a:p>
          <a:p>
            <a:pPr marL="380905" indent="-380905">
              <a:buFont typeface="Arial" panose="020B0604020202020204" pitchFamily="34" charset="0"/>
              <a:buChar char="•"/>
            </a:pPr>
            <a:r>
              <a:rPr lang="et-EE" sz="2000" dirty="0">
                <a:solidFill>
                  <a:srgbClr val="00B050"/>
                </a:solidFill>
                <a:latin typeface="Segoe UI" panose="020B0502040204020203" pitchFamily="34" charset="0"/>
                <a:cs typeface="Segoe UI" panose="020B0502040204020203" pitchFamily="34" charset="0"/>
              </a:rPr>
              <a:t>Vajadused rahuldatud</a:t>
            </a:r>
          </a:p>
          <a:p>
            <a:pPr marL="380905" indent="-380905">
              <a:buFont typeface="Arial" panose="020B0604020202020204" pitchFamily="34" charset="0"/>
              <a:buChar char="•"/>
            </a:pPr>
            <a:r>
              <a:rPr lang="et-EE" sz="2000" dirty="0">
                <a:solidFill>
                  <a:srgbClr val="00B050"/>
                </a:solidFill>
                <a:latin typeface="Segoe UI" panose="020B0502040204020203" pitchFamily="34" charset="0"/>
                <a:cs typeface="Segoe UI" panose="020B0502040204020203" pitchFamily="34" charset="0"/>
              </a:rPr>
              <a:t>Lõdvestunud olek</a:t>
            </a:r>
          </a:p>
          <a:p>
            <a:pPr marL="380905" indent="-380905">
              <a:buFont typeface="Arial" panose="020B0604020202020204" pitchFamily="34" charset="0"/>
              <a:buChar char="•"/>
            </a:pPr>
            <a:r>
              <a:rPr lang="et-EE" sz="2000" dirty="0">
                <a:solidFill>
                  <a:srgbClr val="00B050"/>
                </a:solidFill>
                <a:latin typeface="Segoe UI" panose="020B0502040204020203" pitchFamily="34" charset="0"/>
                <a:cs typeface="Segoe UI" panose="020B0502040204020203" pitchFamily="34" charset="0"/>
              </a:rPr>
              <a:t>Rahulolu</a:t>
            </a:r>
          </a:p>
        </p:txBody>
      </p:sp>
      <p:sp>
        <p:nvSpPr>
          <p:cNvPr id="15" name="TextBox 14">
            <a:extLst>
              <a:ext uri="{FF2B5EF4-FFF2-40B4-BE49-F238E27FC236}">
                <a16:creationId xmlns:a16="http://schemas.microsoft.com/office/drawing/2014/main" id="{AEC60E5C-A73B-4842-9AA3-E044CAD340AA}"/>
              </a:ext>
            </a:extLst>
          </p:cNvPr>
          <p:cNvSpPr txBox="1"/>
          <p:nvPr/>
        </p:nvSpPr>
        <p:spPr>
          <a:xfrm>
            <a:off x="270442" y="4052507"/>
            <a:ext cx="3819420" cy="2472343"/>
          </a:xfrm>
          <a:prstGeom prst="rect">
            <a:avLst/>
          </a:prstGeom>
          <a:noFill/>
        </p:spPr>
        <p:txBody>
          <a:bodyPr wrap="square" rtlCol="0">
            <a:spAutoFit/>
          </a:bodyPr>
          <a:lstStyle/>
          <a:p>
            <a:r>
              <a:rPr lang="et-EE" sz="2000" b="1" dirty="0">
                <a:solidFill>
                  <a:schemeClr val="tx2"/>
                </a:solidFill>
                <a:latin typeface="Segoe UI" panose="020B0502040204020203" pitchFamily="34" charset="0"/>
                <a:cs typeface="Segoe UI" panose="020B0502040204020203" pitchFamily="34" charset="0"/>
              </a:rPr>
              <a:t>Väljakutse tsoon</a:t>
            </a:r>
          </a:p>
          <a:p>
            <a:pPr marL="380905"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Rahuldamata vajadused</a:t>
            </a:r>
          </a:p>
          <a:p>
            <a:pPr marL="380905"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Pinged</a:t>
            </a:r>
          </a:p>
          <a:p>
            <a:pPr marL="380905"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Positiivne stress</a:t>
            </a:r>
          </a:p>
          <a:p>
            <a:pPr marL="838105" lvl="1"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enesekindlus</a:t>
            </a:r>
          </a:p>
          <a:p>
            <a:pPr marL="838105" lvl="1"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enesekontroll</a:t>
            </a:r>
          </a:p>
          <a:p>
            <a:pPr marL="838105" lvl="1" indent="-380905">
              <a:buFont typeface="Arial" panose="020B0604020202020204" pitchFamily="34" charset="0"/>
              <a:buChar char="•"/>
            </a:pPr>
            <a:r>
              <a:rPr lang="et-EE" sz="2000" dirty="0">
                <a:solidFill>
                  <a:schemeClr val="tx2"/>
                </a:solidFill>
                <a:latin typeface="Segoe UI" panose="020B0502040204020203" pitchFamily="34" charset="0"/>
                <a:cs typeface="Segoe UI" panose="020B0502040204020203" pitchFamily="34" charset="0"/>
              </a:rPr>
              <a:t>motiveeritus tegutseda</a:t>
            </a:r>
          </a:p>
          <a:p>
            <a:pPr marL="380905" indent="-380905">
              <a:buFont typeface="Arial" panose="020B0604020202020204" pitchFamily="34" charset="0"/>
              <a:buChar char="•"/>
            </a:pPr>
            <a:endParaRPr lang="et-EE" sz="1466" dirty="0">
              <a:solidFill>
                <a:schemeClr val="tx2"/>
              </a:solidFill>
            </a:endParaRPr>
          </a:p>
        </p:txBody>
      </p:sp>
      <p:sp>
        <p:nvSpPr>
          <p:cNvPr id="16" name="TextBox 15">
            <a:extLst>
              <a:ext uri="{FF2B5EF4-FFF2-40B4-BE49-F238E27FC236}">
                <a16:creationId xmlns:a16="http://schemas.microsoft.com/office/drawing/2014/main" id="{04ED48D9-4C0C-4E88-89A8-517A0E9A166B}"/>
              </a:ext>
            </a:extLst>
          </p:cNvPr>
          <p:cNvSpPr txBox="1"/>
          <p:nvPr/>
        </p:nvSpPr>
        <p:spPr>
          <a:xfrm>
            <a:off x="8494054" y="2504122"/>
            <a:ext cx="3312003" cy="2862322"/>
          </a:xfrm>
          <a:prstGeom prst="rect">
            <a:avLst/>
          </a:prstGeom>
          <a:noFill/>
        </p:spPr>
        <p:txBody>
          <a:bodyPr wrap="square" rtlCol="0">
            <a:spAutoFit/>
          </a:bodyPr>
          <a:lstStyle/>
          <a:p>
            <a:r>
              <a:rPr lang="et-EE" sz="2000" b="1" dirty="0">
                <a:solidFill>
                  <a:srgbClr val="FF0000"/>
                </a:solidFill>
                <a:latin typeface="Segoe UI" panose="020B0502040204020203" pitchFamily="34" charset="0"/>
                <a:cs typeface="Segoe UI" panose="020B0502040204020203" pitchFamily="34" charset="0"/>
              </a:rPr>
              <a:t>Ülekoormuse tsoon</a:t>
            </a:r>
          </a:p>
          <a:p>
            <a:pPr marL="380905"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Negatiivne stress</a:t>
            </a:r>
          </a:p>
          <a:p>
            <a:pPr marL="990352" lvl="1"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viha – rünnak</a:t>
            </a:r>
          </a:p>
          <a:p>
            <a:pPr marL="990352" lvl="1"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hirm – võitlus</a:t>
            </a:r>
          </a:p>
          <a:p>
            <a:pPr marL="990352" lvl="1"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paralüüs – surnud punkt</a:t>
            </a:r>
          </a:p>
          <a:p>
            <a:pPr marL="380905"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Enesekontrolli kaotus, pisarad</a:t>
            </a:r>
          </a:p>
          <a:p>
            <a:pPr marL="380905" indent="-380905">
              <a:buFont typeface="Arial" panose="020B0604020202020204" pitchFamily="34" charset="0"/>
              <a:buChar char="•"/>
            </a:pPr>
            <a:r>
              <a:rPr lang="et-EE" sz="2000" dirty="0">
                <a:solidFill>
                  <a:srgbClr val="FF0000"/>
                </a:solidFill>
                <a:latin typeface="Segoe UI" panose="020B0502040204020203" pitchFamily="34" charset="0"/>
                <a:cs typeface="Segoe UI" panose="020B0502040204020203" pitchFamily="34" charset="0"/>
              </a:rPr>
              <a:t>Minestamine</a:t>
            </a:r>
          </a:p>
        </p:txBody>
      </p:sp>
      <p:pic>
        <p:nvPicPr>
          <p:cNvPr id="17" name="Picture 2">
            <a:extLst>
              <a:ext uri="{FF2B5EF4-FFF2-40B4-BE49-F238E27FC236}">
                <a16:creationId xmlns:a16="http://schemas.microsoft.com/office/drawing/2014/main" id="{817A3CB2-D012-4288-B666-C293E3E694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525" y="6214847"/>
            <a:ext cx="1212809" cy="560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B434363E-FD2E-4D60-AD67-A953318A69F4}"/>
              </a:ext>
            </a:extLst>
          </p:cNvPr>
          <p:cNvSpPr txBox="1">
            <a:spLocks noChangeArrowheads="1"/>
          </p:cNvSpPr>
          <p:nvPr/>
        </p:nvSpPr>
        <p:spPr>
          <a:xfrm>
            <a:off x="790039" y="321000"/>
            <a:ext cx="8415035" cy="114300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t-EE" altLang="en-US" sz="4400" dirty="0">
                <a:solidFill>
                  <a:schemeClr val="accent1"/>
                </a:solidFill>
              </a:rPr>
              <a:t>MUGAVUS-, VÄLJAKUTSE- JA ÜLEKOORMUSE TSOON</a:t>
            </a:r>
            <a:endParaRPr lang="en-GB" altLang="en-US" sz="4400" dirty="0">
              <a:solidFill>
                <a:schemeClr val="accent1"/>
              </a:solidFill>
            </a:endParaRPr>
          </a:p>
        </p:txBody>
      </p:sp>
    </p:spTree>
    <p:extLst>
      <p:ext uri="{BB962C8B-B14F-4D97-AF65-F5344CB8AC3E}">
        <p14:creationId xmlns:p14="http://schemas.microsoft.com/office/powerpoint/2010/main" val="37459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p:bldP spid="11" grpId="0"/>
      <p:bldP spid="13"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8BE3917-1C9C-42A8-9D95-5E95B1768FFD}"/>
              </a:ext>
            </a:extLst>
          </p:cNvPr>
          <p:cNvSpPr>
            <a:spLocks noGrp="1"/>
          </p:cNvSpPr>
          <p:nvPr>
            <p:ph type="title"/>
          </p:nvPr>
        </p:nvSpPr>
        <p:spPr/>
        <p:txBody>
          <a:bodyPr/>
          <a:lstStyle/>
          <a:p>
            <a:r>
              <a:rPr lang="et-EE" dirty="0"/>
              <a:t>Situatsioon ja </a:t>
            </a:r>
            <a:r>
              <a:rPr lang="et-EE" dirty="0" err="1"/>
              <a:t>inimkäitumine</a:t>
            </a:r>
            <a:endParaRPr lang="et-EE" dirty="0"/>
          </a:p>
        </p:txBody>
      </p:sp>
      <p:sp>
        <p:nvSpPr>
          <p:cNvPr id="3" name="Sisu kohatäide 2">
            <a:extLst>
              <a:ext uri="{FF2B5EF4-FFF2-40B4-BE49-F238E27FC236}">
                <a16:creationId xmlns:a16="http://schemas.microsoft.com/office/drawing/2014/main" id="{7834E43C-DF07-413B-AE3B-ACEE69607B8F}"/>
              </a:ext>
            </a:extLst>
          </p:cNvPr>
          <p:cNvSpPr>
            <a:spLocks noGrp="1"/>
          </p:cNvSpPr>
          <p:nvPr>
            <p:ph idx="1"/>
          </p:nvPr>
        </p:nvSpPr>
        <p:spPr/>
        <p:txBody>
          <a:bodyPr/>
          <a:lstStyle/>
          <a:p>
            <a:endParaRPr lang="et-EE"/>
          </a:p>
        </p:txBody>
      </p:sp>
      <p:sp>
        <p:nvSpPr>
          <p:cNvPr id="4" name="Ristkülik 3">
            <a:extLst>
              <a:ext uri="{FF2B5EF4-FFF2-40B4-BE49-F238E27FC236}">
                <a16:creationId xmlns:a16="http://schemas.microsoft.com/office/drawing/2014/main" id="{71647CAD-3CB6-44E8-B48D-E024D0646674}"/>
              </a:ext>
            </a:extLst>
          </p:cNvPr>
          <p:cNvSpPr/>
          <p:nvPr/>
        </p:nvSpPr>
        <p:spPr bwMode="auto">
          <a:xfrm>
            <a:off x="-9449" y="-63848"/>
            <a:ext cx="12207721" cy="6921848"/>
          </a:xfrm>
          <a:prstGeom prst="rect">
            <a:avLst/>
          </a:prstGeom>
          <a:solidFill>
            <a:schemeClr val="bg1"/>
          </a:solidFill>
          <a:ln w="9525" cap="flat" cmpd="sng" algn="ctr">
            <a:no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sp>
        <p:nvSpPr>
          <p:cNvPr id="5" name="TextBox 4">
            <a:extLst>
              <a:ext uri="{FF2B5EF4-FFF2-40B4-BE49-F238E27FC236}">
                <a16:creationId xmlns:a16="http://schemas.microsoft.com/office/drawing/2014/main" id="{495C50A2-CCF9-4003-A8F8-64CFFB9E90DB}"/>
              </a:ext>
            </a:extLst>
          </p:cNvPr>
          <p:cNvSpPr txBox="1"/>
          <p:nvPr/>
        </p:nvSpPr>
        <p:spPr>
          <a:xfrm>
            <a:off x="263621" y="6218304"/>
            <a:ext cx="2879570" cy="379463"/>
          </a:xfrm>
          <a:prstGeom prst="rect">
            <a:avLst/>
          </a:prstGeom>
          <a:noFill/>
        </p:spPr>
        <p:txBody>
          <a:bodyPr wrap="square" rtlCol="0">
            <a:spAutoFit/>
          </a:bodyPr>
          <a:lstStyle/>
          <a:p>
            <a:r>
              <a:rPr lang="et-EE" sz="1866" dirty="0"/>
              <a:t>Situatsiooni tajumine</a:t>
            </a:r>
          </a:p>
        </p:txBody>
      </p:sp>
      <p:sp>
        <p:nvSpPr>
          <p:cNvPr id="7" name="TextBox 6">
            <a:extLst>
              <a:ext uri="{FF2B5EF4-FFF2-40B4-BE49-F238E27FC236}">
                <a16:creationId xmlns:a16="http://schemas.microsoft.com/office/drawing/2014/main" id="{7CD97B20-3C82-4F33-A20A-17EDD403F925}"/>
              </a:ext>
            </a:extLst>
          </p:cNvPr>
          <p:cNvSpPr txBox="1"/>
          <p:nvPr/>
        </p:nvSpPr>
        <p:spPr>
          <a:xfrm>
            <a:off x="2964334" y="6247589"/>
            <a:ext cx="6873518" cy="297454"/>
          </a:xfrm>
          <a:prstGeom prst="rect">
            <a:avLst/>
          </a:prstGeom>
          <a:noFill/>
        </p:spPr>
        <p:txBody>
          <a:bodyPr wrap="square" rtlCol="0">
            <a:spAutoFit/>
          </a:bodyPr>
          <a:lstStyle/>
          <a:p>
            <a:r>
              <a:rPr lang="et-EE" sz="1333" dirty="0"/>
              <a:t>Ümbritsev situatsioon: välised sündmused ja tingimused, teiste inimeste käitumine</a:t>
            </a:r>
          </a:p>
        </p:txBody>
      </p:sp>
      <p:sp>
        <p:nvSpPr>
          <p:cNvPr id="9" name="TextBox 8">
            <a:extLst>
              <a:ext uri="{FF2B5EF4-FFF2-40B4-BE49-F238E27FC236}">
                <a16:creationId xmlns:a16="http://schemas.microsoft.com/office/drawing/2014/main" id="{C8F48260-C4A5-4BC1-8607-6118D572698C}"/>
              </a:ext>
            </a:extLst>
          </p:cNvPr>
          <p:cNvSpPr txBox="1"/>
          <p:nvPr/>
        </p:nvSpPr>
        <p:spPr>
          <a:xfrm>
            <a:off x="283531" y="4168379"/>
            <a:ext cx="2879570" cy="379463"/>
          </a:xfrm>
          <a:prstGeom prst="rect">
            <a:avLst/>
          </a:prstGeom>
          <a:noFill/>
        </p:spPr>
        <p:txBody>
          <a:bodyPr wrap="square" rtlCol="0">
            <a:spAutoFit/>
          </a:bodyPr>
          <a:lstStyle/>
          <a:p>
            <a:r>
              <a:rPr lang="et-EE" sz="1866" dirty="0">
                <a:solidFill>
                  <a:srgbClr val="00B050"/>
                </a:solidFill>
              </a:rPr>
              <a:t>Vajadused</a:t>
            </a:r>
          </a:p>
        </p:txBody>
      </p:sp>
      <p:sp>
        <p:nvSpPr>
          <p:cNvPr id="11" name="TextBox 10">
            <a:extLst>
              <a:ext uri="{FF2B5EF4-FFF2-40B4-BE49-F238E27FC236}">
                <a16:creationId xmlns:a16="http://schemas.microsoft.com/office/drawing/2014/main" id="{27E1375F-753D-43B5-A801-FBC2FCA76657}"/>
              </a:ext>
            </a:extLst>
          </p:cNvPr>
          <p:cNvSpPr txBox="1"/>
          <p:nvPr/>
        </p:nvSpPr>
        <p:spPr>
          <a:xfrm>
            <a:off x="2967916" y="4168379"/>
            <a:ext cx="3316716" cy="1220783"/>
          </a:xfrm>
          <a:prstGeom prst="rect">
            <a:avLst/>
          </a:prstGeom>
          <a:noFill/>
        </p:spPr>
        <p:txBody>
          <a:bodyPr wrap="square" rtlCol="0">
            <a:spAutoFit/>
          </a:bodyPr>
          <a:lstStyle/>
          <a:p>
            <a:r>
              <a:rPr lang="et-EE" sz="1333" dirty="0">
                <a:solidFill>
                  <a:srgbClr val="00B050"/>
                </a:solidFill>
              </a:rPr>
              <a:t>Füüsilised:</a:t>
            </a:r>
          </a:p>
          <a:p>
            <a:pPr marL="380905" indent="-380905">
              <a:buFont typeface="Arial" panose="020B0604020202020204" pitchFamily="34" charset="0"/>
              <a:buChar char="•"/>
            </a:pPr>
            <a:r>
              <a:rPr lang="et-EE" sz="1200" dirty="0"/>
              <a:t>Toit, vesi</a:t>
            </a:r>
          </a:p>
          <a:p>
            <a:pPr marL="380905" indent="-380905">
              <a:buFont typeface="Arial" panose="020B0604020202020204" pitchFamily="34" charset="0"/>
              <a:buChar char="•"/>
            </a:pPr>
            <a:r>
              <a:rPr lang="et-EE" sz="1200" dirty="0"/>
              <a:t>Õhk hingamiseks, soojus</a:t>
            </a:r>
          </a:p>
          <a:p>
            <a:pPr marL="380905" indent="-380905">
              <a:buFont typeface="Arial" panose="020B0604020202020204" pitchFamily="34" charset="0"/>
              <a:buChar char="•"/>
            </a:pPr>
            <a:r>
              <a:rPr lang="et-EE" sz="1200" dirty="0"/>
              <a:t>Uni, taastumine, tervis</a:t>
            </a:r>
          </a:p>
          <a:p>
            <a:pPr marL="380905" indent="-380905">
              <a:buFont typeface="Arial" panose="020B0604020202020204" pitchFamily="34" charset="0"/>
              <a:buChar char="•"/>
            </a:pPr>
            <a:r>
              <a:rPr lang="et-EE" sz="1200" dirty="0"/>
              <a:t>Seks</a:t>
            </a:r>
          </a:p>
          <a:p>
            <a:pPr marL="380905" indent="-380905">
              <a:buFont typeface="Arial" panose="020B0604020202020204" pitchFamily="34" charset="0"/>
              <a:buChar char="•"/>
            </a:pPr>
            <a:r>
              <a:rPr lang="et-EE" sz="1200" dirty="0"/>
              <a:t>Väljutamine, vabanemine ebavajalikust</a:t>
            </a:r>
          </a:p>
        </p:txBody>
      </p:sp>
      <p:sp>
        <p:nvSpPr>
          <p:cNvPr id="13" name="TextBox 12">
            <a:extLst>
              <a:ext uri="{FF2B5EF4-FFF2-40B4-BE49-F238E27FC236}">
                <a16:creationId xmlns:a16="http://schemas.microsoft.com/office/drawing/2014/main" id="{FCC4FBF1-2124-48BE-91FA-683563D3C3AC}"/>
              </a:ext>
            </a:extLst>
          </p:cNvPr>
          <p:cNvSpPr txBox="1"/>
          <p:nvPr/>
        </p:nvSpPr>
        <p:spPr>
          <a:xfrm>
            <a:off x="2967916" y="5404754"/>
            <a:ext cx="3478975" cy="666786"/>
          </a:xfrm>
          <a:prstGeom prst="rect">
            <a:avLst/>
          </a:prstGeom>
          <a:noFill/>
        </p:spPr>
        <p:txBody>
          <a:bodyPr wrap="square" rtlCol="0">
            <a:spAutoFit/>
          </a:bodyPr>
          <a:lstStyle/>
          <a:p>
            <a:r>
              <a:rPr lang="et-EE" sz="1333" dirty="0">
                <a:solidFill>
                  <a:srgbClr val="00B050"/>
                </a:solidFill>
              </a:rPr>
              <a:t>Turvalisus:</a:t>
            </a:r>
          </a:p>
          <a:p>
            <a:pPr marL="380905" indent="-380905">
              <a:buFont typeface="Arial" panose="020B0604020202020204" pitchFamily="34" charset="0"/>
              <a:buChar char="•"/>
            </a:pPr>
            <a:r>
              <a:rPr lang="et-EE" sz="1200" dirty="0"/>
              <a:t>Kaitstus füüsiliste ja vaimsete ohtude eest</a:t>
            </a:r>
          </a:p>
          <a:p>
            <a:pPr marL="380905" indent="-380905">
              <a:buFont typeface="Arial" panose="020B0604020202020204" pitchFamily="34" charset="0"/>
              <a:buChar char="•"/>
            </a:pPr>
            <a:r>
              <a:rPr lang="et-EE" sz="1200" dirty="0"/>
              <a:t>Turvatunne, hirmu puudumine, usaldus</a:t>
            </a:r>
          </a:p>
        </p:txBody>
      </p:sp>
      <p:sp>
        <p:nvSpPr>
          <p:cNvPr id="15" name="TextBox 14">
            <a:extLst>
              <a:ext uri="{FF2B5EF4-FFF2-40B4-BE49-F238E27FC236}">
                <a16:creationId xmlns:a16="http://schemas.microsoft.com/office/drawing/2014/main" id="{CCA2F44C-F863-47D3-8F07-041A9D9BAB2C}"/>
              </a:ext>
            </a:extLst>
          </p:cNvPr>
          <p:cNvSpPr txBox="1"/>
          <p:nvPr/>
        </p:nvSpPr>
        <p:spPr>
          <a:xfrm>
            <a:off x="6434117" y="4169976"/>
            <a:ext cx="2879570" cy="1774781"/>
          </a:xfrm>
          <a:prstGeom prst="rect">
            <a:avLst/>
          </a:prstGeom>
          <a:noFill/>
        </p:spPr>
        <p:txBody>
          <a:bodyPr wrap="square" rtlCol="0">
            <a:spAutoFit/>
          </a:bodyPr>
          <a:lstStyle/>
          <a:p>
            <a:r>
              <a:rPr lang="et-EE" sz="1333" dirty="0">
                <a:solidFill>
                  <a:srgbClr val="00B050"/>
                </a:solidFill>
              </a:rPr>
              <a:t>Sotsiaalsed:</a:t>
            </a:r>
          </a:p>
          <a:p>
            <a:pPr marL="380905" indent="-380905">
              <a:buFont typeface="Arial" panose="020B0604020202020204" pitchFamily="34" charset="0"/>
              <a:buChar char="•"/>
            </a:pPr>
            <a:r>
              <a:rPr lang="et-EE" sz="1200" dirty="0"/>
              <a:t>Kontaktid, lähedus, intiimsus</a:t>
            </a:r>
          </a:p>
          <a:p>
            <a:pPr marL="380905" indent="-380905">
              <a:buFont typeface="Arial" panose="020B0604020202020204" pitchFamily="34" charset="0"/>
              <a:buChar char="•"/>
            </a:pPr>
            <a:r>
              <a:rPr lang="et-EE" sz="1200" dirty="0"/>
              <a:t>Pühendumine, armastus</a:t>
            </a:r>
          </a:p>
          <a:p>
            <a:pPr marL="380905" indent="-380905">
              <a:buFont typeface="Arial" panose="020B0604020202020204" pitchFamily="34" charset="0"/>
              <a:buChar char="•"/>
            </a:pPr>
            <a:r>
              <a:rPr lang="et-EE" sz="1200" dirty="0"/>
              <a:t>Kuulumine, usaldus</a:t>
            </a:r>
          </a:p>
          <a:p>
            <a:pPr marL="380905" indent="-380905">
              <a:buFont typeface="Arial" panose="020B0604020202020204" pitchFamily="34" charset="0"/>
              <a:buChar char="•"/>
            </a:pPr>
            <a:r>
              <a:rPr lang="et-EE" sz="1200" dirty="0"/>
              <a:t>Heakskiit</a:t>
            </a:r>
          </a:p>
          <a:p>
            <a:pPr marL="380905" indent="-380905">
              <a:buFont typeface="Arial" panose="020B0604020202020204" pitchFamily="34" charset="0"/>
              <a:buChar char="•"/>
            </a:pPr>
            <a:r>
              <a:rPr lang="et-EE" sz="1200" dirty="0"/>
              <a:t>Austus</a:t>
            </a:r>
          </a:p>
          <a:p>
            <a:pPr marL="380905" indent="-380905">
              <a:buFont typeface="Arial" panose="020B0604020202020204" pitchFamily="34" charset="0"/>
              <a:buChar char="•"/>
            </a:pPr>
            <a:r>
              <a:rPr lang="et-EE" sz="1200" dirty="0"/>
              <a:t>Mõistmine</a:t>
            </a:r>
          </a:p>
          <a:p>
            <a:pPr marL="380905" indent="-380905">
              <a:buFont typeface="Arial" panose="020B0604020202020204" pitchFamily="34" charset="0"/>
              <a:buChar char="•"/>
            </a:pPr>
            <a:r>
              <a:rPr lang="et-EE" sz="1200" dirty="0"/>
              <a:t>Toetus</a:t>
            </a:r>
          </a:p>
          <a:p>
            <a:pPr marL="380905" indent="-380905">
              <a:buFont typeface="Arial" panose="020B0604020202020204" pitchFamily="34" charset="0"/>
              <a:buChar char="•"/>
            </a:pPr>
            <a:r>
              <a:rPr lang="et-EE" sz="1200" dirty="0"/>
              <a:t>Õiglus</a:t>
            </a:r>
          </a:p>
        </p:txBody>
      </p:sp>
      <p:sp>
        <p:nvSpPr>
          <p:cNvPr id="17" name="TextBox 16">
            <a:extLst>
              <a:ext uri="{FF2B5EF4-FFF2-40B4-BE49-F238E27FC236}">
                <a16:creationId xmlns:a16="http://schemas.microsoft.com/office/drawing/2014/main" id="{F8D87F6C-B7D4-435C-BFC3-20936B1F8444}"/>
              </a:ext>
            </a:extLst>
          </p:cNvPr>
          <p:cNvSpPr txBox="1"/>
          <p:nvPr/>
        </p:nvSpPr>
        <p:spPr>
          <a:xfrm>
            <a:off x="9025723" y="4168379"/>
            <a:ext cx="2879570" cy="1959447"/>
          </a:xfrm>
          <a:prstGeom prst="rect">
            <a:avLst/>
          </a:prstGeom>
          <a:noFill/>
        </p:spPr>
        <p:txBody>
          <a:bodyPr wrap="square" rtlCol="0">
            <a:spAutoFit/>
          </a:bodyPr>
          <a:lstStyle/>
          <a:p>
            <a:r>
              <a:rPr lang="et-EE" sz="1333" dirty="0">
                <a:solidFill>
                  <a:srgbClr val="00B050"/>
                </a:solidFill>
              </a:rPr>
              <a:t>Ego:</a:t>
            </a:r>
          </a:p>
          <a:p>
            <a:pPr marL="380905" indent="-380905">
              <a:buFont typeface="Arial" panose="020B0604020202020204" pitchFamily="34" charset="0"/>
              <a:buChar char="•"/>
            </a:pPr>
            <a:r>
              <a:rPr lang="et-EE" sz="1200" dirty="0"/>
              <a:t>Autonoomsus, eneseteostus</a:t>
            </a:r>
          </a:p>
          <a:p>
            <a:pPr marL="380905" indent="-380905">
              <a:buFont typeface="Arial" panose="020B0604020202020204" pitchFamily="34" charset="0"/>
              <a:buChar char="•"/>
            </a:pPr>
            <a:r>
              <a:rPr lang="et-EE" sz="1200" dirty="0"/>
              <a:t>Endast lugupidamine</a:t>
            </a:r>
          </a:p>
          <a:p>
            <a:pPr marL="380905" indent="-380905">
              <a:buFont typeface="Arial" panose="020B0604020202020204" pitchFamily="34" charset="0"/>
              <a:buChar char="•"/>
            </a:pPr>
            <a:r>
              <a:rPr lang="et-EE" sz="1200" dirty="0"/>
              <a:t>Kompetentsus</a:t>
            </a:r>
          </a:p>
          <a:p>
            <a:pPr marL="380905" indent="-380905">
              <a:buFont typeface="Arial" panose="020B0604020202020204" pitchFamily="34" charset="0"/>
              <a:buChar char="•"/>
            </a:pPr>
            <a:r>
              <a:rPr lang="et-EE" sz="1200" dirty="0"/>
              <a:t>Enesetõhusus</a:t>
            </a:r>
          </a:p>
          <a:p>
            <a:pPr marL="380905" indent="-380905">
              <a:buFont typeface="Arial" panose="020B0604020202020204" pitchFamily="34" charset="0"/>
              <a:buChar char="•"/>
            </a:pPr>
            <a:r>
              <a:rPr lang="et-EE" sz="1200" dirty="0"/>
              <a:t>Identiteet</a:t>
            </a:r>
          </a:p>
          <a:p>
            <a:pPr marL="380905" indent="-380905">
              <a:buFont typeface="Arial" panose="020B0604020202020204" pitchFamily="34" charset="0"/>
              <a:buChar char="•"/>
            </a:pPr>
            <a:r>
              <a:rPr lang="et-EE" sz="1200" dirty="0"/>
              <a:t>Sõltumatus, vabadus,</a:t>
            </a:r>
          </a:p>
          <a:p>
            <a:pPr marL="380905" indent="-380905">
              <a:buFont typeface="Arial" panose="020B0604020202020204" pitchFamily="34" charset="0"/>
              <a:buChar char="•"/>
            </a:pPr>
            <a:r>
              <a:rPr lang="et-EE" sz="1200" dirty="0"/>
              <a:t>Eraldatus, isiklik ruum</a:t>
            </a:r>
          </a:p>
          <a:p>
            <a:pPr marL="380905" indent="-380905">
              <a:buFont typeface="Arial" panose="020B0604020202020204" pitchFamily="34" charset="0"/>
              <a:buChar char="•"/>
            </a:pPr>
            <a:r>
              <a:rPr lang="et-EE" sz="1200" dirty="0"/>
              <a:t>Orientatsioon</a:t>
            </a:r>
          </a:p>
          <a:p>
            <a:pPr marL="380905" indent="-380905">
              <a:buFont typeface="Arial" panose="020B0604020202020204" pitchFamily="34" charset="0"/>
              <a:buChar char="•"/>
            </a:pPr>
            <a:r>
              <a:rPr lang="et-EE" sz="1200" dirty="0"/>
              <a:t>Asjatundlikkus</a:t>
            </a:r>
          </a:p>
        </p:txBody>
      </p:sp>
      <p:cxnSp>
        <p:nvCxnSpPr>
          <p:cNvPr id="19" name="Sirgkonnektor 18">
            <a:extLst>
              <a:ext uri="{FF2B5EF4-FFF2-40B4-BE49-F238E27FC236}">
                <a16:creationId xmlns:a16="http://schemas.microsoft.com/office/drawing/2014/main" id="{9C803BC1-ABC2-4378-BAB5-B6AA052E3275}"/>
              </a:ext>
            </a:extLst>
          </p:cNvPr>
          <p:cNvCxnSpPr/>
          <p:nvPr/>
        </p:nvCxnSpPr>
        <p:spPr bwMode="auto">
          <a:xfrm>
            <a:off x="0" y="6118349"/>
            <a:ext cx="12198273" cy="690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irgkonnektor 19">
            <a:extLst>
              <a:ext uri="{FF2B5EF4-FFF2-40B4-BE49-F238E27FC236}">
                <a16:creationId xmlns:a16="http://schemas.microsoft.com/office/drawing/2014/main" id="{C09BCF63-58DB-4717-B886-EF4165020510}"/>
              </a:ext>
            </a:extLst>
          </p:cNvPr>
          <p:cNvCxnSpPr/>
          <p:nvPr/>
        </p:nvCxnSpPr>
        <p:spPr bwMode="auto">
          <a:xfrm>
            <a:off x="-44674" y="4111657"/>
            <a:ext cx="12198273" cy="690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irge noolkonnektor 21">
            <a:extLst>
              <a:ext uri="{FF2B5EF4-FFF2-40B4-BE49-F238E27FC236}">
                <a16:creationId xmlns:a16="http://schemas.microsoft.com/office/drawing/2014/main" id="{DD8B372A-135D-483A-A5F1-63D5D929728A}"/>
              </a:ext>
            </a:extLst>
          </p:cNvPr>
          <p:cNvCxnSpPr/>
          <p:nvPr/>
        </p:nvCxnSpPr>
        <p:spPr bwMode="auto">
          <a:xfrm flipV="1">
            <a:off x="2830899" y="5827513"/>
            <a:ext cx="0" cy="527400"/>
          </a:xfrm>
          <a:prstGeom prst="straightConnector1">
            <a:avLst/>
          </a:prstGeom>
          <a:solidFill>
            <a:schemeClr val="accent1"/>
          </a:solidFill>
          <a:ln w="38100" cap="flat" cmpd="sng" algn="ctr">
            <a:solidFill>
              <a:schemeClr val="accent5"/>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irge noolkonnektor 22">
            <a:extLst>
              <a:ext uri="{FF2B5EF4-FFF2-40B4-BE49-F238E27FC236}">
                <a16:creationId xmlns:a16="http://schemas.microsoft.com/office/drawing/2014/main" id="{3CA897A8-5A86-4FD0-B284-A273997B1741}"/>
              </a:ext>
            </a:extLst>
          </p:cNvPr>
          <p:cNvCxnSpPr/>
          <p:nvPr/>
        </p:nvCxnSpPr>
        <p:spPr bwMode="auto">
          <a:xfrm>
            <a:off x="10575234" y="5915671"/>
            <a:ext cx="0" cy="568031"/>
          </a:xfrm>
          <a:prstGeom prst="straightConnector1">
            <a:avLst/>
          </a:prstGeom>
          <a:solidFill>
            <a:schemeClr val="accent1"/>
          </a:solidFill>
          <a:ln w="38100"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äht: 7-tipuline 28">
            <a:extLst>
              <a:ext uri="{FF2B5EF4-FFF2-40B4-BE49-F238E27FC236}">
                <a16:creationId xmlns:a16="http://schemas.microsoft.com/office/drawing/2014/main" id="{8E712A9A-EC91-4C64-B7D0-850940039A68}"/>
              </a:ext>
            </a:extLst>
          </p:cNvPr>
          <p:cNvSpPr/>
          <p:nvPr/>
        </p:nvSpPr>
        <p:spPr bwMode="auto">
          <a:xfrm>
            <a:off x="1613590" y="1764041"/>
            <a:ext cx="2496994" cy="2276006"/>
          </a:xfrm>
          <a:prstGeom prst="star7">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121888" tIns="60944" rIns="121888" bIns="60944" numCol="1" rtlCol="0" anchor="ctr" anchorCtr="0" compatLnSpc="1">
            <a:prstTxWarp prst="textNoShape">
              <a:avLst/>
            </a:prstTxWarp>
          </a:bodyPr>
          <a:lstStyle/>
          <a:p>
            <a:pPr algn="ctr" defTabSz="1218895" fontAlgn="base">
              <a:spcBef>
                <a:spcPct val="0"/>
              </a:spcBef>
              <a:spcAft>
                <a:spcPct val="0"/>
              </a:spcAft>
            </a:pPr>
            <a:endParaRPr lang="et-EE" sz="1600" dirty="0">
              <a:solidFill>
                <a:srgbClr val="3C3E6F"/>
              </a:solidFill>
              <a:latin typeface="Arial" charset="0"/>
            </a:endParaRPr>
          </a:p>
          <a:p>
            <a:pPr algn="ctr" defTabSz="1218895" fontAlgn="base">
              <a:spcBef>
                <a:spcPct val="0"/>
              </a:spcBef>
              <a:spcAft>
                <a:spcPct val="0"/>
              </a:spcAft>
            </a:pPr>
            <a:r>
              <a:rPr lang="et-EE" sz="1600" dirty="0">
                <a:solidFill>
                  <a:srgbClr val="3C3E6F"/>
                </a:solidFill>
                <a:latin typeface="Arial" charset="0"/>
              </a:rPr>
              <a:t>rahulolu</a:t>
            </a:r>
          </a:p>
          <a:p>
            <a:pPr algn="ctr" defTabSz="1218895" fontAlgn="base">
              <a:spcBef>
                <a:spcPct val="0"/>
              </a:spcBef>
              <a:spcAft>
                <a:spcPct val="0"/>
              </a:spcAft>
            </a:pPr>
            <a:r>
              <a:rPr lang="et-EE" sz="1600" dirty="0">
                <a:latin typeface="Arial" charset="0"/>
              </a:rPr>
              <a:t>õnn</a:t>
            </a:r>
          </a:p>
          <a:p>
            <a:pPr algn="ctr" defTabSz="1218895" fontAlgn="base">
              <a:spcBef>
                <a:spcPct val="0"/>
              </a:spcBef>
              <a:spcAft>
                <a:spcPct val="0"/>
              </a:spcAft>
            </a:pPr>
            <a:r>
              <a:rPr lang="et-EE" sz="1600" dirty="0">
                <a:solidFill>
                  <a:srgbClr val="3C3E6F"/>
                </a:solidFill>
                <a:latin typeface="Arial" charset="0"/>
              </a:rPr>
              <a:t>lõdvestus</a:t>
            </a:r>
          </a:p>
        </p:txBody>
      </p:sp>
      <p:sp>
        <p:nvSpPr>
          <p:cNvPr id="33" name="Vabakuju: kujund 32">
            <a:extLst>
              <a:ext uri="{FF2B5EF4-FFF2-40B4-BE49-F238E27FC236}">
                <a16:creationId xmlns:a16="http://schemas.microsoft.com/office/drawing/2014/main" id="{A25338FA-0D7D-4E10-84FD-A57AD7B525F1}"/>
              </a:ext>
            </a:extLst>
          </p:cNvPr>
          <p:cNvSpPr/>
          <p:nvPr/>
        </p:nvSpPr>
        <p:spPr bwMode="auto">
          <a:xfrm>
            <a:off x="4158229" y="3223773"/>
            <a:ext cx="1275574" cy="1596831"/>
          </a:xfrm>
          <a:custGeom>
            <a:avLst/>
            <a:gdLst>
              <a:gd name="connsiteX0" fmla="*/ 956930 w 956930"/>
              <a:gd name="connsiteY0" fmla="*/ 1197935 h 1197935"/>
              <a:gd name="connsiteX1" fmla="*/ 496186 w 956930"/>
              <a:gd name="connsiteY1" fmla="*/ 276446 h 1197935"/>
              <a:gd name="connsiteX2" fmla="*/ 0 w 956930"/>
              <a:gd name="connsiteY2" fmla="*/ 0 h 1197935"/>
            </a:gdLst>
            <a:ahLst/>
            <a:cxnLst>
              <a:cxn ang="0">
                <a:pos x="connsiteX0" y="connsiteY0"/>
              </a:cxn>
              <a:cxn ang="0">
                <a:pos x="connsiteX1" y="connsiteY1"/>
              </a:cxn>
              <a:cxn ang="0">
                <a:pos x="connsiteX2" y="connsiteY2"/>
              </a:cxn>
            </a:cxnLst>
            <a:rect l="l" t="t" r="r" b="b"/>
            <a:pathLst>
              <a:path w="956930" h="1197935">
                <a:moveTo>
                  <a:pt x="956930" y="1197935"/>
                </a:moveTo>
                <a:cubicBezTo>
                  <a:pt x="806302" y="837018"/>
                  <a:pt x="655674" y="476102"/>
                  <a:pt x="496186" y="276446"/>
                </a:cubicBezTo>
                <a:cubicBezTo>
                  <a:pt x="336698" y="76790"/>
                  <a:pt x="168349" y="38395"/>
                  <a:pt x="0" y="0"/>
                </a:cubicBezTo>
              </a:path>
            </a:pathLst>
          </a:custGeom>
          <a:noFill/>
          <a:ln w="381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sp>
        <p:nvSpPr>
          <p:cNvPr id="35" name="TextBox 34">
            <a:extLst>
              <a:ext uri="{FF2B5EF4-FFF2-40B4-BE49-F238E27FC236}">
                <a16:creationId xmlns:a16="http://schemas.microsoft.com/office/drawing/2014/main" id="{1387FA04-9097-4F3F-A92A-485AAB1B42CD}"/>
              </a:ext>
            </a:extLst>
          </p:cNvPr>
          <p:cNvSpPr txBox="1"/>
          <p:nvPr/>
        </p:nvSpPr>
        <p:spPr>
          <a:xfrm>
            <a:off x="3707475" y="3403342"/>
            <a:ext cx="1247814" cy="502573"/>
          </a:xfrm>
          <a:prstGeom prst="rect">
            <a:avLst/>
          </a:prstGeom>
          <a:noFill/>
        </p:spPr>
        <p:txBody>
          <a:bodyPr wrap="square" rtlCol="0">
            <a:spAutoFit/>
          </a:bodyPr>
          <a:lstStyle/>
          <a:p>
            <a:r>
              <a:rPr lang="et-EE" sz="1333" dirty="0">
                <a:solidFill>
                  <a:srgbClr val="00B050"/>
                </a:solidFill>
              </a:rPr>
              <a:t>Vajadused rahuldatud</a:t>
            </a:r>
          </a:p>
        </p:txBody>
      </p:sp>
      <p:sp>
        <p:nvSpPr>
          <p:cNvPr id="37" name="Vabakuju: kujund 36">
            <a:extLst>
              <a:ext uri="{FF2B5EF4-FFF2-40B4-BE49-F238E27FC236}">
                <a16:creationId xmlns:a16="http://schemas.microsoft.com/office/drawing/2014/main" id="{BBFC9467-1313-418F-9360-D82852491F15}"/>
              </a:ext>
            </a:extLst>
          </p:cNvPr>
          <p:cNvSpPr/>
          <p:nvPr/>
        </p:nvSpPr>
        <p:spPr bwMode="auto">
          <a:xfrm flipH="1">
            <a:off x="5511075" y="3382671"/>
            <a:ext cx="1157492" cy="1437931"/>
          </a:xfrm>
          <a:custGeom>
            <a:avLst/>
            <a:gdLst>
              <a:gd name="connsiteX0" fmla="*/ 956930 w 956930"/>
              <a:gd name="connsiteY0" fmla="*/ 1197935 h 1197935"/>
              <a:gd name="connsiteX1" fmla="*/ 496186 w 956930"/>
              <a:gd name="connsiteY1" fmla="*/ 276446 h 1197935"/>
              <a:gd name="connsiteX2" fmla="*/ 0 w 956930"/>
              <a:gd name="connsiteY2" fmla="*/ 0 h 1197935"/>
            </a:gdLst>
            <a:ahLst/>
            <a:cxnLst>
              <a:cxn ang="0">
                <a:pos x="connsiteX0" y="connsiteY0"/>
              </a:cxn>
              <a:cxn ang="0">
                <a:pos x="connsiteX1" y="connsiteY1"/>
              </a:cxn>
              <a:cxn ang="0">
                <a:pos x="connsiteX2" y="connsiteY2"/>
              </a:cxn>
            </a:cxnLst>
            <a:rect l="l" t="t" r="r" b="b"/>
            <a:pathLst>
              <a:path w="956930" h="1197935">
                <a:moveTo>
                  <a:pt x="956930" y="1197935"/>
                </a:moveTo>
                <a:cubicBezTo>
                  <a:pt x="806302" y="837018"/>
                  <a:pt x="655674" y="476102"/>
                  <a:pt x="496186" y="276446"/>
                </a:cubicBezTo>
                <a:cubicBezTo>
                  <a:pt x="336698" y="76790"/>
                  <a:pt x="168349" y="38395"/>
                  <a:pt x="0" y="0"/>
                </a:cubicBezTo>
              </a:path>
            </a:pathLst>
          </a:custGeom>
          <a:no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sp>
        <p:nvSpPr>
          <p:cNvPr id="39" name="TextBox 38">
            <a:extLst>
              <a:ext uri="{FF2B5EF4-FFF2-40B4-BE49-F238E27FC236}">
                <a16:creationId xmlns:a16="http://schemas.microsoft.com/office/drawing/2014/main" id="{1E98D9AB-1FE4-4D94-A39C-F70130477E05}"/>
              </a:ext>
            </a:extLst>
          </p:cNvPr>
          <p:cNvSpPr txBox="1"/>
          <p:nvPr/>
        </p:nvSpPr>
        <p:spPr>
          <a:xfrm>
            <a:off x="4959429" y="3193392"/>
            <a:ext cx="1247814" cy="502573"/>
          </a:xfrm>
          <a:prstGeom prst="rect">
            <a:avLst/>
          </a:prstGeom>
          <a:noFill/>
        </p:spPr>
        <p:txBody>
          <a:bodyPr wrap="square" rtlCol="0">
            <a:spAutoFit/>
          </a:bodyPr>
          <a:lstStyle/>
          <a:p>
            <a:r>
              <a:rPr lang="et-EE" sz="1333" dirty="0">
                <a:solidFill>
                  <a:srgbClr val="FF0000"/>
                </a:solidFill>
              </a:rPr>
              <a:t>Vajadused rahuldamata</a:t>
            </a:r>
          </a:p>
        </p:txBody>
      </p:sp>
      <p:sp>
        <p:nvSpPr>
          <p:cNvPr id="41" name="TextBox 40">
            <a:extLst>
              <a:ext uri="{FF2B5EF4-FFF2-40B4-BE49-F238E27FC236}">
                <a16:creationId xmlns:a16="http://schemas.microsoft.com/office/drawing/2014/main" id="{C43CE79A-C7E0-4853-9D5A-33F84A43EB1D}"/>
              </a:ext>
            </a:extLst>
          </p:cNvPr>
          <p:cNvSpPr txBox="1"/>
          <p:nvPr/>
        </p:nvSpPr>
        <p:spPr>
          <a:xfrm>
            <a:off x="313278" y="1738660"/>
            <a:ext cx="2879570" cy="379463"/>
          </a:xfrm>
          <a:prstGeom prst="rect">
            <a:avLst/>
          </a:prstGeom>
          <a:noFill/>
        </p:spPr>
        <p:txBody>
          <a:bodyPr wrap="square" rtlCol="0">
            <a:spAutoFit/>
          </a:bodyPr>
          <a:lstStyle/>
          <a:p>
            <a:r>
              <a:rPr lang="et-EE" sz="1866" dirty="0">
                <a:solidFill>
                  <a:srgbClr val="FF0000"/>
                </a:solidFill>
              </a:rPr>
              <a:t>Emotsioonid</a:t>
            </a:r>
          </a:p>
        </p:txBody>
      </p:sp>
      <p:sp>
        <p:nvSpPr>
          <p:cNvPr id="42" name="Plahvatus: 14-punktine 41">
            <a:extLst>
              <a:ext uri="{FF2B5EF4-FFF2-40B4-BE49-F238E27FC236}">
                <a16:creationId xmlns:a16="http://schemas.microsoft.com/office/drawing/2014/main" id="{DBA21EFA-B41C-49FD-AE79-907589CFC0F9}"/>
              </a:ext>
            </a:extLst>
          </p:cNvPr>
          <p:cNvSpPr/>
          <p:nvPr/>
        </p:nvSpPr>
        <p:spPr bwMode="auto">
          <a:xfrm>
            <a:off x="6577611" y="1897491"/>
            <a:ext cx="2381901" cy="2293675"/>
          </a:xfrm>
          <a:prstGeom prst="irregularSeal2">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algn="ctr" defTabSz="1218895" fontAlgn="base">
              <a:spcBef>
                <a:spcPct val="0"/>
              </a:spcBef>
              <a:spcAft>
                <a:spcPct val="0"/>
              </a:spcAft>
            </a:pPr>
            <a:endParaRPr lang="et-EE" sz="1866" dirty="0">
              <a:solidFill>
                <a:srgbClr val="3C3E6F"/>
              </a:solidFill>
              <a:latin typeface="Arial" charset="0"/>
            </a:endParaRPr>
          </a:p>
        </p:txBody>
      </p:sp>
      <p:sp>
        <p:nvSpPr>
          <p:cNvPr id="44" name="TextBox 43">
            <a:extLst>
              <a:ext uri="{FF2B5EF4-FFF2-40B4-BE49-F238E27FC236}">
                <a16:creationId xmlns:a16="http://schemas.microsoft.com/office/drawing/2014/main" id="{1C27B8EC-67B2-49B3-8665-636AA76D8908}"/>
              </a:ext>
            </a:extLst>
          </p:cNvPr>
          <p:cNvSpPr txBox="1"/>
          <p:nvPr/>
        </p:nvSpPr>
        <p:spPr>
          <a:xfrm>
            <a:off x="8684291" y="3476046"/>
            <a:ext cx="1247814" cy="502573"/>
          </a:xfrm>
          <a:prstGeom prst="rect">
            <a:avLst/>
          </a:prstGeom>
          <a:noFill/>
        </p:spPr>
        <p:txBody>
          <a:bodyPr wrap="square" rtlCol="0">
            <a:spAutoFit/>
          </a:bodyPr>
          <a:lstStyle/>
          <a:p>
            <a:r>
              <a:rPr lang="et-EE" sz="1333" b="1" dirty="0">
                <a:solidFill>
                  <a:srgbClr val="FFC000"/>
                </a:solidFill>
              </a:rPr>
              <a:t>esmased tunded</a:t>
            </a:r>
          </a:p>
        </p:txBody>
      </p:sp>
      <p:sp>
        <p:nvSpPr>
          <p:cNvPr id="49" name="Vabakuju: kujund 48">
            <a:extLst>
              <a:ext uri="{FF2B5EF4-FFF2-40B4-BE49-F238E27FC236}">
                <a16:creationId xmlns:a16="http://schemas.microsoft.com/office/drawing/2014/main" id="{810E9F11-A27A-4D16-B873-85A1A8D4EA07}"/>
              </a:ext>
            </a:extLst>
          </p:cNvPr>
          <p:cNvSpPr/>
          <p:nvPr/>
        </p:nvSpPr>
        <p:spPr bwMode="auto">
          <a:xfrm>
            <a:off x="4823617" y="846475"/>
            <a:ext cx="2649823" cy="1564220"/>
          </a:xfrm>
          <a:custGeom>
            <a:avLst/>
            <a:gdLst>
              <a:gd name="connsiteX0" fmla="*/ 956930 w 956930"/>
              <a:gd name="connsiteY0" fmla="*/ 1197935 h 1197935"/>
              <a:gd name="connsiteX1" fmla="*/ 496186 w 956930"/>
              <a:gd name="connsiteY1" fmla="*/ 276446 h 1197935"/>
              <a:gd name="connsiteX2" fmla="*/ 0 w 956930"/>
              <a:gd name="connsiteY2" fmla="*/ 0 h 1197935"/>
            </a:gdLst>
            <a:ahLst/>
            <a:cxnLst>
              <a:cxn ang="0">
                <a:pos x="connsiteX0" y="connsiteY0"/>
              </a:cxn>
              <a:cxn ang="0">
                <a:pos x="connsiteX1" y="connsiteY1"/>
              </a:cxn>
              <a:cxn ang="0">
                <a:pos x="connsiteX2" y="connsiteY2"/>
              </a:cxn>
            </a:cxnLst>
            <a:rect l="l" t="t" r="r" b="b"/>
            <a:pathLst>
              <a:path w="956930" h="1197935">
                <a:moveTo>
                  <a:pt x="956930" y="1197935"/>
                </a:moveTo>
                <a:cubicBezTo>
                  <a:pt x="806302" y="837018"/>
                  <a:pt x="655674" y="476102"/>
                  <a:pt x="496186" y="276446"/>
                </a:cubicBezTo>
                <a:cubicBezTo>
                  <a:pt x="336698" y="76790"/>
                  <a:pt x="168349" y="38395"/>
                  <a:pt x="0" y="0"/>
                </a:cubicBezTo>
              </a:path>
            </a:pathLst>
          </a:custGeom>
          <a:noFill/>
          <a:ln w="38100" cap="flat" cmpd="sng" algn="ctr">
            <a:solidFill>
              <a:srgbClr val="00B05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sp>
        <p:nvSpPr>
          <p:cNvPr id="45" name="Vooskeemikujund &quot;konnektor&quot; 44">
            <a:extLst>
              <a:ext uri="{FF2B5EF4-FFF2-40B4-BE49-F238E27FC236}">
                <a16:creationId xmlns:a16="http://schemas.microsoft.com/office/drawing/2014/main" id="{9B5AB0FC-CA57-45DE-8C88-A8D4E980111F}"/>
              </a:ext>
            </a:extLst>
          </p:cNvPr>
          <p:cNvSpPr/>
          <p:nvPr/>
        </p:nvSpPr>
        <p:spPr bwMode="auto">
          <a:xfrm>
            <a:off x="4695868" y="1711647"/>
            <a:ext cx="2100694" cy="937900"/>
          </a:xfrm>
          <a:prstGeom prst="flowChartConnector">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1466" dirty="0">
              <a:solidFill>
                <a:srgbClr val="3C3E6F"/>
              </a:solidFill>
              <a:latin typeface="Arial" charset="0"/>
            </a:endParaRPr>
          </a:p>
        </p:txBody>
      </p:sp>
      <p:sp>
        <p:nvSpPr>
          <p:cNvPr id="47" name="TextBox 46">
            <a:extLst>
              <a:ext uri="{FF2B5EF4-FFF2-40B4-BE49-F238E27FC236}">
                <a16:creationId xmlns:a16="http://schemas.microsoft.com/office/drawing/2014/main" id="{F0303ED4-5C67-429F-821D-0F8C1BA1CD82}"/>
              </a:ext>
            </a:extLst>
          </p:cNvPr>
          <p:cNvSpPr txBox="1"/>
          <p:nvPr/>
        </p:nvSpPr>
        <p:spPr>
          <a:xfrm>
            <a:off x="4845648" y="1812912"/>
            <a:ext cx="2879570" cy="666786"/>
          </a:xfrm>
          <a:prstGeom prst="rect">
            <a:avLst/>
          </a:prstGeom>
          <a:noFill/>
        </p:spPr>
        <p:txBody>
          <a:bodyPr wrap="square" rtlCol="0">
            <a:spAutoFit/>
          </a:bodyPr>
          <a:lstStyle/>
          <a:p>
            <a:r>
              <a:rPr lang="et-EE" sz="1333" dirty="0">
                <a:solidFill>
                  <a:schemeClr val="tx2"/>
                </a:solidFill>
              </a:rPr>
              <a:t>Enesekindlus</a:t>
            </a:r>
          </a:p>
          <a:p>
            <a:pPr marL="380905" indent="-380905">
              <a:buFont typeface="Arial" panose="020B0604020202020204" pitchFamily="34" charset="0"/>
              <a:buChar char="•"/>
            </a:pPr>
            <a:r>
              <a:rPr lang="et-EE" sz="1200" dirty="0"/>
              <a:t>Väljakutse vastuvõtt</a:t>
            </a:r>
          </a:p>
          <a:p>
            <a:pPr marL="380905" indent="-380905">
              <a:buFont typeface="Arial" panose="020B0604020202020204" pitchFamily="34" charset="0"/>
              <a:buChar char="•"/>
            </a:pPr>
            <a:r>
              <a:rPr lang="et-EE" sz="1200" dirty="0"/>
              <a:t>Venitustsoon</a:t>
            </a:r>
          </a:p>
        </p:txBody>
      </p:sp>
      <p:sp>
        <p:nvSpPr>
          <p:cNvPr id="51" name="TextBox 50">
            <a:extLst>
              <a:ext uri="{FF2B5EF4-FFF2-40B4-BE49-F238E27FC236}">
                <a16:creationId xmlns:a16="http://schemas.microsoft.com/office/drawing/2014/main" id="{D2352153-E7B0-4E1F-B971-FE2DFA2943A7}"/>
              </a:ext>
            </a:extLst>
          </p:cNvPr>
          <p:cNvSpPr txBox="1"/>
          <p:nvPr/>
        </p:nvSpPr>
        <p:spPr>
          <a:xfrm>
            <a:off x="4438377" y="1204290"/>
            <a:ext cx="1247814" cy="502573"/>
          </a:xfrm>
          <a:prstGeom prst="rect">
            <a:avLst/>
          </a:prstGeom>
          <a:noFill/>
        </p:spPr>
        <p:txBody>
          <a:bodyPr wrap="square" rtlCol="0">
            <a:spAutoFit/>
          </a:bodyPr>
          <a:lstStyle/>
          <a:p>
            <a:r>
              <a:rPr lang="et-EE" sz="1333" dirty="0">
                <a:solidFill>
                  <a:srgbClr val="00B050"/>
                </a:solidFill>
              </a:rPr>
              <a:t>Motiveeritus</a:t>
            </a:r>
          </a:p>
          <a:p>
            <a:r>
              <a:rPr lang="et-EE" sz="1333" dirty="0">
                <a:solidFill>
                  <a:srgbClr val="00B050"/>
                </a:solidFill>
              </a:rPr>
              <a:t>Energia</a:t>
            </a:r>
          </a:p>
        </p:txBody>
      </p:sp>
      <p:sp>
        <p:nvSpPr>
          <p:cNvPr id="53" name="Vooskeemikujund &quot;konnektor&quot; 52">
            <a:extLst>
              <a:ext uri="{FF2B5EF4-FFF2-40B4-BE49-F238E27FC236}">
                <a16:creationId xmlns:a16="http://schemas.microsoft.com/office/drawing/2014/main" id="{6F66FFF5-18B7-4C17-9D38-DD71E886D9B9}"/>
              </a:ext>
            </a:extLst>
          </p:cNvPr>
          <p:cNvSpPr/>
          <p:nvPr/>
        </p:nvSpPr>
        <p:spPr bwMode="auto">
          <a:xfrm>
            <a:off x="2641516" y="423072"/>
            <a:ext cx="2100694" cy="937900"/>
          </a:xfrm>
          <a:prstGeom prst="flowChartConnector">
            <a:avLst/>
          </a:prstGeom>
          <a:solidFill>
            <a:srgbClr val="FFFF00"/>
          </a:solidFill>
          <a:ln w="9525" cap="flat" cmpd="sng" algn="ctr">
            <a:solidFill>
              <a:srgbClr val="FFFF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1466" dirty="0">
              <a:solidFill>
                <a:srgbClr val="3C3E6F"/>
              </a:solidFill>
              <a:latin typeface="Arial" charset="0"/>
            </a:endParaRPr>
          </a:p>
        </p:txBody>
      </p:sp>
      <p:sp>
        <p:nvSpPr>
          <p:cNvPr id="55" name="TextBox 54">
            <a:extLst>
              <a:ext uri="{FF2B5EF4-FFF2-40B4-BE49-F238E27FC236}">
                <a16:creationId xmlns:a16="http://schemas.microsoft.com/office/drawing/2014/main" id="{86EE3376-9577-48EF-9329-F4FDEC31FBD9}"/>
              </a:ext>
            </a:extLst>
          </p:cNvPr>
          <p:cNvSpPr txBox="1"/>
          <p:nvPr/>
        </p:nvSpPr>
        <p:spPr>
          <a:xfrm>
            <a:off x="2793817" y="533225"/>
            <a:ext cx="1822069" cy="707694"/>
          </a:xfrm>
          <a:prstGeom prst="rect">
            <a:avLst/>
          </a:prstGeom>
          <a:noFill/>
        </p:spPr>
        <p:txBody>
          <a:bodyPr wrap="square" rtlCol="0">
            <a:spAutoFit/>
          </a:bodyPr>
          <a:lstStyle/>
          <a:p>
            <a:pPr algn="ctr"/>
            <a:r>
              <a:rPr lang="et-EE" sz="1333" dirty="0">
                <a:solidFill>
                  <a:srgbClr val="05179F"/>
                </a:solidFill>
              </a:rPr>
              <a:t>Aktiivne oma vajaduste eest seismine</a:t>
            </a:r>
            <a:endParaRPr lang="et-EE" sz="1200" dirty="0">
              <a:solidFill>
                <a:srgbClr val="05179F"/>
              </a:solidFill>
            </a:endParaRPr>
          </a:p>
        </p:txBody>
      </p:sp>
      <p:sp>
        <p:nvSpPr>
          <p:cNvPr id="61" name="TextBox 60">
            <a:extLst>
              <a:ext uri="{FF2B5EF4-FFF2-40B4-BE49-F238E27FC236}">
                <a16:creationId xmlns:a16="http://schemas.microsoft.com/office/drawing/2014/main" id="{A2B128BA-982C-4536-97F5-8E2D891E0602}"/>
              </a:ext>
            </a:extLst>
          </p:cNvPr>
          <p:cNvSpPr txBox="1"/>
          <p:nvPr/>
        </p:nvSpPr>
        <p:spPr>
          <a:xfrm>
            <a:off x="327064" y="217702"/>
            <a:ext cx="2879570" cy="379463"/>
          </a:xfrm>
          <a:prstGeom prst="rect">
            <a:avLst/>
          </a:prstGeom>
          <a:noFill/>
        </p:spPr>
        <p:txBody>
          <a:bodyPr wrap="square" rtlCol="0">
            <a:spAutoFit/>
          </a:bodyPr>
          <a:lstStyle/>
          <a:p>
            <a:r>
              <a:rPr lang="et-EE" sz="1866" dirty="0">
                <a:solidFill>
                  <a:srgbClr val="05179F"/>
                </a:solidFill>
              </a:rPr>
              <a:t>Käitumine</a:t>
            </a:r>
          </a:p>
        </p:txBody>
      </p:sp>
      <p:cxnSp>
        <p:nvCxnSpPr>
          <p:cNvPr id="62" name="Sirgkonnektor 61">
            <a:extLst>
              <a:ext uri="{FF2B5EF4-FFF2-40B4-BE49-F238E27FC236}">
                <a16:creationId xmlns:a16="http://schemas.microsoft.com/office/drawing/2014/main" id="{6C046C09-06FC-4D5E-A28C-AC9E5105A901}"/>
              </a:ext>
            </a:extLst>
          </p:cNvPr>
          <p:cNvCxnSpPr/>
          <p:nvPr/>
        </p:nvCxnSpPr>
        <p:spPr bwMode="auto">
          <a:xfrm>
            <a:off x="0" y="1714542"/>
            <a:ext cx="12198273" cy="69085"/>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Vabakuju: kujund 63">
            <a:extLst>
              <a:ext uri="{FF2B5EF4-FFF2-40B4-BE49-F238E27FC236}">
                <a16:creationId xmlns:a16="http://schemas.microsoft.com/office/drawing/2014/main" id="{A2DCEB5F-382B-4B6F-995C-EFBBDC29119A}"/>
              </a:ext>
            </a:extLst>
          </p:cNvPr>
          <p:cNvSpPr/>
          <p:nvPr/>
        </p:nvSpPr>
        <p:spPr bwMode="auto">
          <a:xfrm flipH="1">
            <a:off x="2389737" y="1263519"/>
            <a:ext cx="454724" cy="933219"/>
          </a:xfrm>
          <a:custGeom>
            <a:avLst/>
            <a:gdLst>
              <a:gd name="connsiteX0" fmla="*/ 956930 w 956930"/>
              <a:gd name="connsiteY0" fmla="*/ 1197935 h 1197935"/>
              <a:gd name="connsiteX1" fmla="*/ 496186 w 956930"/>
              <a:gd name="connsiteY1" fmla="*/ 276446 h 1197935"/>
              <a:gd name="connsiteX2" fmla="*/ 0 w 956930"/>
              <a:gd name="connsiteY2" fmla="*/ 0 h 1197935"/>
            </a:gdLst>
            <a:ahLst/>
            <a:cxnLst>
              <a:cxn ang="0">
                <a:pos x="connsiteX0" y="connsiteY0"/>
              </a:cxn>
              <a:cxn ang="0">
                <a:pos x="connsiteX1" y="connsiteY1"/>
              </a:cxn>
              <a:cxn ang="0">
                <a:pos x="connsiteX2" y="connsiteY2"/>
              </a:cxn>
            </a:cxnLst>
            <a:rect l="l" t="t" r="r" b="b"/>
            <a:pathLst>
              <a:path w="956930" h="1197935">
                <a:moveTo>
                  <a:pt x="956930" y="1197935"/>
                </a:moveTo>
                <a:cubicBezTo>
                  <a:pt x="806302" y="837018"/>
                  <a:pt x="655674" y="476102"/>
                  <a:pt x="496186" y="276446"/>
                </a:cubicBezTo>
                <a:cubicBezTo>
                  <a:pt x="336698" y="76790"/>
                  <a:pt x="168349" y="38395"/>
                  <a:pt x="0" y="0"/>
                </a:cubicBezTo>
              </a:path>
            </a:pathLst>
          </a:custGeom>
          <a:noFill/>
          <a:ln w="38100" cap="flat" cmpd="sng" algn="ctr">
            <a:solidFill>
              <a:srgbClr val="00B050"/>
            </a:solidFill>
            <a:prstDash val="solid"/>
            <a:round/>
            <a:headEnd type="triangl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sp>
        <p:nvSpPr>
          <p:cNvPr id="66" name="TextBox 65">
            <a:extLst>
              <a:ext uri="{FF2B5EF4-FFF2-40B4-BE49-F238E27FC236}">
                <a16:creationId xmlns:a16="http://schemas.microsoft.com/office/drawing/2014/main" id="{F4333FAD-584A-493B-BB45-57DA5EA54BB3}"/>
              </a:ext>
            </a:extLst>
          </p:cNvPr>
          <p:cNvSpPr txBox="1"/>
          <p:nvPr/>
        </p:nvSpPr>
        <p:spPr>
          <a:xfrm>
            <a:off x="1488358" y="1156187"/>
            <a:ext cx="1247814" cy="502573"/>
          </a:xfrm>
          <a:prstGeom prst="rect">
            <a:avLst/>
          </a:prstGeom>
          <a:noFill/>
        </p:spPr>
        <p:txBody>
          <a:bodyPr wrap="square" rtlCol="0">
            <a:spAutoFit/>
          </a:bodyPr>
          <a:lstStyle/>
          <a:p>
            <a:r>
              <a:rPr lang="et-EE" sz="1333" dirty="0">
                <a:solidFill>
                  <a:srgbClr val="00B050"/>
                </a:solidFill>
              </a:rPr>
              <a:t>Vajadused rahuldatud</a:t>
            </a:r>
          </a:p>
        </p:txBody>
      </p:sp>
      <p:sp>
        <p:nvSpPr>
          <p:cNvPr id="68" name="Vooskeemikujund &quot;konnektor&quot; 67">
            <a:extLst>
              <a:ext uri="{FF2B5EF4-FFF2-40B4-BE49-F238E27FC236}">
                <a16:creationId xmlns:a16="http://schemas.microsoft.com/office/drawing/2014/main" id="{771D6BCA-B24B-4D3F-852F-7ED427953699}"/>
              </a:ext>
            </a:extLst>
          </p:cNvPr>
          <p:cNvSpPr/>
          <p:nvPr/>
        </p:nvSpPr>
        <p:spPr bwMode="auto">
          <a:xfrm>
            <a:off x="9508997" y="2694349"/>
            <a:ext cx="1579262" cy="937900"/>
          </a:xfrm>
          <a:prstGeom prst="flowChartConnector">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1466" dirty="0">
              <a:solidFill>
                <a:srgbClr val="3C3E6F"/>
              </a:solidFill>
              <a:latin typeface="Arial" charset="0"/>
            </a:endParaRPr>
          </a:p>
        </p:txBody>
      </p:sp>
      <p:sp>
        <p:nvSpPr>
          <p:cNvPr id="70" name="TextBox 69">
            <a:extLst>
              <a:ext uri="{FF2B5EF4-FFF2-40B4-BE49-F238E27FC236}">
                <a16:creationId xmlns:a16="http://schemas.microsoft.com/office/drawing/2014/main" id="{2D3775AD-ED32-4C84-94B8-31FCB0F443D1}"/>
              </a:ext>
            </a:extLst>
          </p:cNvPr>
          <p:cNvSpPr txBox="1"/>
          <p:nvPr/>
        </p:nvSpPr>
        <p:spPr>
          <a:xfrm>
            <a:off x="6748114" y="2644061"/>
            <a:ext cx="1822069" cy="923138"/>
          </a:xfrm>
          <a:prstGeom prst="rect">
            <a:avLst/>
          </a:prstGeom>
          <a:noFill/>
        </p:spPr>
        <p:txBody>
          <a:bodyPr wrap="square" rtlCol="0">
            <a:spAutoFit/>
          </a:bodyPr>
          <a:lstStyle/>
          <a:p>
            <a:pPr algn="ctr"/>
            <a:r>
              <a:rPr lang="et-EE" sz="1400" dirty="0">
                <a:solidFill>
                  <a:schemeClr val="tx2"/>
                </a:solidFill>
              </a:rPr>
              <a:t>pinge</a:t>
            </a:r>
          </a:p>
          <a:p>
            <a:pPr algn="ctr"/>
            <a:r>
              <a:rPr lang="et-EE" sz="1333" dirty="0"/>
              <a:t>frustratsioon</a:t>
            </a:r>
          </a:p>
          <a:p>
            <a:pPr algn="ctr"/>
            <a:r>
              <a:rPr lang="et-EE" sz="1333" dirty="0"/>
              <a:t>ohutunne</a:t>
            </a:r>
          </a:p>
          <a:p>
            <a:pPr algn="ctr"/>
            <a:r>
              <a:rPr lang="et-EE" sz="1333" dirty="0"/>
              <a:t>ärevus</a:t>
            </a:r>
          </a:p>
        </p:txBody>
      </p:sp>
      <p:sp>
        <p:nvSpPr>
          <p:cNvPr id="72" name="TextBox 71">
            <a:extLst>
              <a:ext uri="{FF2B5EF4-FFF2-40B4-BE49-F238E27FC236}">
                <a16:creationId xmlns:a16="http://schemas.microsoft.com/office/drawing/2014/main" id="{54A8E65F-F283-4917-858E-F45076C01A80}"/>
              </a:ext>
            </a:extLst>
          </p:cNvPr>
          <p:cNvSpPr txBox="1"/>
          <p:nvPr/>
        </p:nvSpPr>
        <p:spPr>
          <a:xfrm>
            <a:off x="10895444" y="3526856"/>
            <a:ext cx="1359882" cy="502573"/>
          </a:xfrm>
          <a:prstGeom prst="rect">
            <a:avLst/>
          </a:prstGeom>
          <a:noFill/>
        </p:spPr>
        <p:txBody>
          <a:bodyPr wrap="square" rtlCol="0">
            <a:spAutoFit/>
          </a:bodyPr>
          <a:lstStyle/>
          <a:p>
            <a:r>
              <a:rPr lang="et-EE" sz="1333" dirty="0">
                <a:solidFill>
                  <a:srgbClr val="FF0000"/>
                </a:solidFill>
              </a:rPr>
              <a:t>sekundaarsed tunded</a:t>
            </a:r>
          </a:p>
        </p:txBody>
      </p:sp>
      <p:sp>
        <p:nvSpPr>
          <p:cNvPr id="74" name="TextBox 73">
            <a:extLst>
              <a:ext uri="{FF2B5EF4-FFF2-40B4-BE49-F238E27FC236}">
                <a16:creationId xmlns:a16="http://schemas.microsoft.com/office/drawing/2014/main" id="{82E0EFF9-80C0-4A71-93F6-8E5E673CFCF5}"/>
              </a:ext>
            </a:extLst>
          </p:cNvPr>
          <p:cNvSpPr txBox="1"/>
          <p:nvPr/>
        </p:nvSpPr>
        <p:spPr>
          <a:xfrm>
            <a:off x="9387592" y="2809260"/>
            <a:ext cx="1822069" cy="666786"/>
          </a:xfrm>
          <a:prstGeom prst="rect">
            <a:avLst/>
          </a:prstGeom>
          <a:noFill/>
        </p:spPr>
        <p:txBody>
          <a:bodyPr wrap="square" rtlCol="0">
            <a:spAutoFit/>
          </a:bodyPr>
          <a:lstStyle/>
          <a:p>
            <a:pPr algn="ctr"/>
            <a:r>
              <a:rPr lang="et-EE" sz="1333" dirty="0">
                <a:solidFill>
                  <a:schemeClr val="bg1"/>
                </a:solidFill>
              </a:rPr>
              <a:t>jõuetus</a:t>
            </a:r>
          </a:p>
          <a:p>
            <a:pPr algn="ctr"/>
            <a:r>
              <a:rPr lang="et-EE" sz="1200" dirty="0">
                <a:solidFill>
                  <a:schemeClr val="bg1"/>
                </a:solidFill>
              </a:rPr>
              <a:t>ülekoormus</a:t>
            </a:r>
          </a:p>
          <a:p>
            <a:pPr algn="ctr"/>
            <a:r>
              <a:rPr lang="et-EE" sz="1200" dirty="0">
                <a:solidFill>
                  <a:schemeClr val="bg1"/>
                </a:solidFill>
              </a:rPr>
              <a:t>stress</a:t>
            </a:r>
          </a:p>
        </p:txBody>
      </p:sp>
      <p:sp>
        <p:nvSpPr>
          <p:cNvPr id="75" name="Vooskeemikujund &quot;konnektor&quot; 74">
            <a:extLst>
              <a:ext uri="{FF2B5EF4-FFF2-40B4-BE49-F238E27FC236}">
                <a16:creationId xmlns:a16="http://schemas.microsoft.com/office/drawing/2014/main" id="{A3B9C4BD-9B24-40EF-8CF5-E2B7CBFF5D1D}"/>
              </a:ext>
            </a:extLst>
          </p:cNvPr>
          <p:cNvSpPr/>
          <p:nvPr/>
        </p:nvSpPr>
        <p:spPr bwMode="auto">
          <a:xfrm>
            <a:off x="2013149" y="2188425"/>
            <a:ext cx="1690186" cy="1532807"/>
          </a:xfrm>
          <a:prstGeom prst="flowChartConnector">
            <a:avLst/>
          </a:prstGeom>
          <a:noFill/>
          <a:ln w="101600" cap="flat" cmpd="sng" algn="ctr">
            <a:solidFill>
              <a:schemeClr val="bg1"/>
            </a:solidFill>
            <a:prstDash val="solid"/>
            <a:round/>
            <a:headEnd type="none" w="med" len="med"/>
            <a:tailEnd type="none" w="med" len="med"/>
          </a:ln>
          <a:effec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cxnSp>
        <p:nvCxnSpPr>
          <p:cNvPr id="76" name="Sirge noolkonnektor 75">
            <a:extLst>
              <a:ext uri="{FF2B5EF4-FFF2-40B4-BE49-F238E27FC236}">
                <a16:creationId xmlns:a16="http://schemas.microsoft.com/office/drawing/2014/main" id="{62F46C5B-2CA0-4AA2-AD79-F4656754516A}"/>
              </a:ext>
            </a:extLst>
          </p:cNvPr>
          <p:cNvCxnSpPr/>
          <p:nvPr/>
        </p:nvCxnSpPr>
        <p:spPr bwMode="auto">
          <a:xfrm>
            <a:off x="8623036" y="3145968"/>
            <a:ext cx="831410" cy="0"/>
          </a:xfrm>
          <a:prstGeom prst="straightConnector1">
            <a:avLst/>
          </a:prstGeom>
          <a:solidFill>
            <a:schemeClr val="accent1"/>
          </a:solidFill>
          <a:ln w="3810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TextBox 78">
            <a:extLst>
              <a:ext uri="{FF2B5EF4-FFF2-40B4-BE49-F238E27FC236}">
                <a16:creationId xmlns:a16="http://schemas.microsoft.com/office/drawing/2014/main" id="{2784B168-5ACD-4D5B-9844-B884217F9959}"/>
              </a:ext>
            </a:extLst>
          </p:cNvPr>
          <p:cNvSpPr txBox="1"/>
          <p:nvPr/>
        </p:nvSpPr>
        <p:spPr>
          <a:xfrm>
            <a:off x="7471447" y="296147"/>
            <a:ext cx="1445892" cy="954107"/>
          </a:xfrm>
          <a:prstGeom prst="rect">
            <a:avLst/>
          </a:prstGeom>
          <a:noFill/>
        </p:spPr>
        <p:txBody>
          <a:bodyPr wrap="square" rtlCol="0">
            <a:spAutoFit/>
          </a:bodyPr>
          <a:lstStyle/>
          <a:p>
            <a:pPr defTabSz="685983">
              <a:defRPr/>
            </a:pPr>
            <a:r>
              <a:rPr lang="et-EE" sz="1400" dirty="0">
                <a:solidFill>
                  <a:srgbClr val="05179F"/>
                </a:solidFill>
              </a:rPr>
              <a:t>Vaikimine</a:t>
            </a:r>
          </a:p>
          <a:p>
            <a:pPr defTabSz="685983">
              <a:defRPr/>
            </a:pPr>
            <a:r>
              <a:rPr lang="et-EE" sz="1400" dirty="0">
                <a:solidFill>
                  <a:srgbClr val="05179F"/>
                </a:solidFill>
              </a:rPr>
              <a:t>Allaneelamine</a:t>
            </a:r>
          </a:p>
          <a:p>
            <a:pPr defTabSz="685983">
              <a:defRPr/>
            </a:pPr>
            <a:r>
              <a:rPr lang="et-EE" sz="1400" dirty="0">
                <a:solidFill>
                  <a:srgbClr val="05179F"/>
                </a:solidFill>
              </a:rPr>
              <a:t>Alistumine</a:t>
            </a:r>
          </a:p>
          <a:p>
            <a:pPr defTabSz="685983">
              <a:defRPr/>
            </a:pPr>
            <a:r>
              <a:rPr lang="et-EE" sz="1400" dirty="0">
                <a:solidFill>
                  <a:srgbClr val="05179F"/>
                </a:solidFill>
              </a:rPr>
              <a:t>Põgenemine</a:t>
            </a:r>
            <a:endParaRPr lang="et-EE" sz="1333" dirty="0">
              <a:solidFill>
                <a:srgbClr val="05179F"/>
              </a:solidFill>
            </a:endParaRPr>
          </a:p>
        </p:txBody>
      </p:sp>
      <p:sp>
        <p:nvSpPr>
          <p:cNvPr id="81" name="TextBox 80">
            <a:extLst>
              <a:ext uri="{FF2B5EF4-FFF2-40B4-BE49-F238E27FC236}">
                <a16:creationId xmlns:a16="http://schemas.microsoft.com/office/drawing/2014/main" id="{F9320731-EA8A-4B64-AAF1-CF073E3FA52B}"/>
              </a:ext>
            </a:extLst>
          </p:cNvPr>
          <p:cNvSpPr txBox="1"/>
          <p:nvPr/>
        </p:nvSpPr>
        <p:spPr>
          <a:xfrm>
            <a:off x="9102610" y="296147"/>
            <a:ext cx="1456387" cy="1374672"/>
          </a:xfrm>
          <a:prstGeom prst="rect">
            <a:avLst/>
          </a:prstGeom>
          <a:noFill/>
        </p:spPr>
        <p:txBody>
          <a:bodyPr wrap="square" rtlCol="0">
            <a:spAutoFit/>
          </a:bodyPr>
          <a:lstStyle/>
          <a:p>
            <a:r>
              <a:rPr lang="et-EE" sz="1400" dirty="0">
                <a:solidFill>
                  <a:srgbClr val="05179F"/>
                </a:solidFill>
              </a:rPr>
              <a:t>Mõistmatus</a:t>
            </a:r>
          </a:p>
          <a:p>
            <a:r>
              <a:rPr lang="et-EE" sz="1400" dirty="0">
                <a:solidFill>
                  <a:srgbClr val="05179F"/>
                </a:solidFill>
              </a:rPr>
              <a:t>Tundetus</a:t>
            </a:r>
          </a:p>
          <a:p>
            <a:r>
              <a:rPr lang="et-EE" sz="1400" dirty="0">
                <a:solidFill>
                  <a:srgbClr val="05179F"/>
                </a:solidFill>
              </a:rPr>
              <a:t>Minnalaskmine</a:t>
            </a:r>
          </a:p>
          <a:p>
            <a:r>
              <a:rPr lang="et-EE" sz="1400" dirty="0">
                <a:solidFill>
                  <a:srgbClr val="05179F"/>
                </a:solidFill>
              </a:rPr>
              <a:t>Soov surra</a:t>
            </a:r>
          </a:p>
          <a:p>
            <a:endParaRPr lang="et-EE" sz="1400" dirty="0">
              <a:solidFill>
                <a:srgbClr val="05179F"/>
              </a:solidFill>
            </a:endParaRPr>
          </a:p>
          <a:p>
            <a:endParaRPr lang="et-EE" sz="1333" dirty="0"/>
          </a:p>
        </p:txBody>
      </p:sp>
      <p:sp>
        <p:nvSpPr>
          <p:cNvPr id="83" name="TextBox 82">
            <a:extLst>
              <a:ext uri="{FF2B5EF4-FFF2-40B4-BE49-F238E27FC236}">
                <a16:creationId xmlns:a16="http://schemas.microsoft.com/office/drawing/2014/main" id="{F357AAEA-C813-47B6-AE77-3817CCB8844A}"/>
              </a:ext>
            </a:extLst>
          </p:cNvPr>
          <p:cNvSpPr txBox="1"/>
          <p:nvPr/>
        </p:nvSpPr>
        <p:spPr>
          <a:xfrm>
            <a:off x="10558997" y="270789"/>
            <a:ext cx="1541337" cy="954107"/>
          </a:xfrm>
          <a:prstGeom prst="rect">
            <a:avLst/>
          </a:prstGeom>
          <a:noFill/>
        </p:spPr>
        <p:txBody>
          <a:bodyPr wrap="square" rtlCol="0">
            <a:spAutoFit/>
          </a:bodyPr>
          <a:lstStyle/>
          <a:p>
            <a:r>
              <a:rPr lang="et-EE" sz="1400" dirty="0">
                <a:solidFill>
                  <a:srgbClr val="05179F"/>
                </a:solidFill>
              </a:rPr>
              <a:t>Provotseerimine</a:t>
            </a:r>
          </a:p>
          <a:p>
            <a:r>
              <a:rPr lang="et-EE" sz="1400" dirty="0">
                <a:solidFill>
                  <a:srgbClr val="05179F"/>
                </a:solidFill>
              </a:rPr>
              <a:t>Võimumängud</a:t>
            </a:r>
          </a:p>
          <a:p>
            <a:r>
              <a:rPr lang="et-EE" sz="1400" dirty="0">
                <a:solidFill>
                  <a:srgbClr val="05179F"/>
                </a:solidFill>
              </a:rPr>
              <a:t>Ründamine</a:t>
            </a:r>
          </a:p>
          <a:p>
            <a:r>
              <a:rPr lang="et-EE" sz="1400" dirty="0">
                <a:solidFill>
                  <a:srgbClr val="05179F"/>
                </a:solidFill>
              </a:rPr>
              <a:t>Vägivaldsus</a:t>
            </a:r>
            <a:endParaRPr lang="et-EE" sz="1333" dirty="0">
              <a:solidFill>
                <a:srgbClr val="05179F"/>
              </a:solidFill>
            </a:endParaRPr>
          </a:p>
        </p:txBody>
      </p:sp>
      <p:cxnSp>
        <p:nvCxnSpPr>
          <p:cNvPr id="84" name="Sirge noolkonnektor 83">
            <a:extLst>
              <a:ext uri="{FF2B5EF4-FFF2-40B4-BE49-F238E27FC236}">
                <a16:creationId xmlns:a16="http://schemas.microsoft.com/office/drawing/2014/main" id="{1F151C17-2381-47D4-AB2E-20F011C8EB30}"/>
              </a:ext>
            </a:extLst>
          </p:cNvPr>
          <p:cNvCxnSpPr/>
          <p:nvPr/>
        </p:nvCxnSpPr>
        <p:spPr bwMode="auto">
          <a:xfrm flipH="1" flipV="1">
            <a:off x="9631381" y="1360972"/>
            <a:ext cx="452421" cy="128548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irge noolkonnektor 86">
            <a:extLst>
              <a:ext uri="{FF2B5EF4-FFF2-40B4-BE49-F238E27FC236}">
                <a16:creationId xmlns:a16="http://schemas.microsoft.com/office/drawing/2014/main" id="{4B3EB37D-FAC6-4816-BC72-3E84D383DF41}"/>
              </a:ext>
            </a:extLst>
          </p:cNvPr>
          <p:cNvCxnSpPr/>
          <p:nvPr/>
        </p:nvCxnSpPr>
        <p:spPr bwMode="auto">
          <a:xfrm flipV="1">
            <a:off x="10575235" y="1398639"/>
            <a:ext cx="480463" cy="123485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irge noolkonnektor 90">
            <a:extLst>
              <a:ext uri="{FF2B5EF4-FFF2-40B4-BE49-F238E27FC236}">
                <a16:creationId xmlns:a16="http://schemas.microsoft.com/office/drawing/2014/main" id="{A6B5F694-CA07-4917-AB18-76A665B11EF7}"/>
              </a:ext>
            </a:extLst>
          </p:cNvPr>
          <p:cNvCxnSpPr/>
          <p:nvPr/>
        </p:nvCxnSpPr>
        <p:spPr bwMode="auto">
          <a:xfrm flipH="1" flipV="1">
            <a:off x="8306781" y="1393228"/>
            <a:ext cx="1558469" cy="1315111"/>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TextBox 93">
            <a:extLst>
              <a:ext uri="{FF2B5EF4-FFF2-40B4-BE49-F238E27FC236}">
                <a16:creationId xmlns:a16="http://schemas.microsoft.com/office/drawing/2014/main" id="{F2C7DD0D-9D45-452F-8531-43509B0EEE0C}"/>
              </a:ext>
            </a:extLst>
          </p:cNvPr>
          <p:cNvSpPr txBox="1"/>
          <p:nvPr/>
        </p:nvSpPr>
        <p:spPr>
          <a:xfrm>
            <a:off x="8956666" y="1740107"/>
            <a:ext cx="1072007" cy="297454"/>
          </a:xfrm>
          <a:prstGeom prst="rect">
            <a:avLst/>
          </a:prstGeom>
          <a:noFill/>
        </p:spPr>
        <p:txBody>
          <a:bodyPr wrap="square" rtlCol="0">
            <a:spAutoFit/>
          </a:bodyPr>
          <a:lstStyle/>
          <a:p>
            <a:r>
              <a:rPr lang="et-EE" sz="1333" dirty="0">
                <a:solidFill>
                  <a:srgbClr val="FF0000"/>
                </a:solidFill>
              </a:rPr>
              <a:t>Ärevus</a:t>
            </a:r>
          </a:p>
        </p:txBody>
      </p:sp>
      <p:sp>
        <p:nvSpPr>
          <p:cNvPr id="96" name="TextBox 95">
            <a:extLst>
              <a:ext uri="{FF2B5EF4-FFF2-40B4-BE49-F238E27FC236}">
                <a16:creationId xmlns:a16="http://schemas.microsoft.com/office/drawing/2014/main" id="{15677FD7-C195-4064-8B34-155AE4DD10C2}"/>
              </a:ext>
            </a:extLst>
          </p:cNvPr>
          <p:cNvSpPr txBox="1"/>
          <p:nvPr/>
        </p:nvSpPr>
        <p:spPr>
          <a:xfrm>
            <a:off x="9877085" y="1743506"/>
            <a:ext cx="961463" cy="297454"/>
          </a:xfrm>
          <a:prstGeom prst="rect">
            <a:avLst/>
          </a:prstGeom>
          <a:noFill/>
        </p:spPr>
        <p:txBody>
          <a:bodyPr wrap="square" rtlCol="0">
            <a:spAutoFit/>
          </a:bodyPr>
          <a:lstStyle/>
          <a:p>
            <a:r>
              <a:rPr lang="et-EE" sz="1333" dirty="0">
                <a:solidFill>
                  <a:srgbClr val="FF0000"/>
                </a:solidFill>
              </a:rPr>
              <a:t>Paralüüs</a:t>
            </a:r>
          </a:p>
        </p:txBody>
      </p:sp>
      <p:sp>
        <p:nvSpPr>
          <p:cNvPr id="98" name="TextBox 97">
            <a:extLst>
              <a:ext uri="{FF2B5EF4-FFF2-40B4-BE49-F238E27FC236}">
                <a16:creationId xmlns:a16="http://schemas.microsoft.com/office/drawing/2014/main" id="{A1E109A8-4A76-4F53-850C-3F4928A4349A}"/>
              </a:ext>
            </a:extLst>
          </p:cNvPr>
          <p:cNvSpPr txBox="1"/>
          <p:nvPr/>
        </p:nvSpPr>
        <p:spPr>
          <a:xfrm>
            <a:off x="10972165" y="1741738"/>
            <a:ext cx="1072007" cy="297454"/>
          </a:xfrm>
          <a:prstGeom prst="rect">
            <a:avLst/>
          </a:prstGeom>
          <a:noFill/>
        </p:spPr>
        <p:txBody>
          <a:bodyPr wrap="square" rtlCol="0">
            <a:spAutoFit/>
          </a:bodyPr>
          <a:lstStyle/>
          <a:p>
            <a:r>
              <a:rPr lang="et-EE" sz="1333" dirty="0">
                <a:solidFill>
                  <a:srgbClr val="FF0000"/>
                </a:solidFill>
              </a:rPr>
              <a:t>Raev</a:t>
            </a:r>
          </a:p>
        </p:txBody>
      </p:sp>
      <p:sp>
        <p:nvSpPr>
          <p:cNvPr id="99" name="Vabakuju: kujund 98">
            <a:extLst>
              <a:ext uri="{FF2B5EF4-FFF2-40B4-BE49-F238E27FC236}">
                <a16:creationId xmlns:a16="http://schemas.microsoft.com/office/drawing/2014/main" id="{336EB3BC-CD21-4044-83F4-5DC784560A62}"/>
              </a:ext>
            </a:extLst>
          </p:cNvPr>
          <p:cNvSpPr/>
          <p:nvPr/>
        </p:nvSpPr>
        <p:spPr bwMode="auto">
          <a:xfrm flipH="1" flipV="1">
            <a:off x="3919119" y="1431503"/>
            <a:ext cx="2643366" cy="1867076"/>
          </a:xfrm>
          <a:custGeom>
            <a:avLst/>
            <a:gdLst>
              <a:gd name="connsiteX0" fmla="*/ 956930 w 956930"/>
              <a:gd name="connsiteY0" fmla="*/ 1197935 h 1197935"/>
              <a:gd name="connsiteX1" fmla="*/ 496186 w 956930"/>
              <a:gd name="connsiteY1" fmla="*/ 276446 h 1197935"/>
              <a:gd name="connsiteX2" fmla="*/ 0 w 956930"/>
              <a:gd name="connsiteY2" fmla="*/ 0 h 1197935"/>
            </a:gdLst>
            <a:ahLst/>
            <a:cxnLst>
              <a:cxn ang="0">
                <a:pos x="connsiteX0" y="connsiteY0"/>
              </a:cxn>
              <a:cxn ang="0">
                <a:pos x="connsiteX1" y="connsiteY1"/>
              </a:cxn>
              <a:cxn ang="0">
                <a:pos x="connsiteX2" y="connsiteY2"/>
              </a:cxn>
            </a:cxnLst>
            <a:rect l="l" t="t" r="r" b="b"/>
            <a:pathLst>
              <a:path w="956930" h="1197935">
                <a:moveTo>
                  <a:pt x="956930" y="1197935"/>
                </a:moveTo>
                <a:cubicBezTo>
                  <a:pt x="806302" y="837018"/>
                  <a:pt x="655674" y="476102"/>
                  <a:pt x="496186" y="276446"/>
                </a:cubicBezTo>
                <a:cubicBezTo>
                  <a:pt x="336698" y="76790"/>
                  <a:pt x="168349" y="38395"/>
                  <a:pt x="0" y="0"/>
                </a:cubicBezTo>
              </a:path>
            </a:pathLst>
          </a:custGeom>
          <a:noFill/>
          <a:ln w="38100" cap="flat" cmpd="sng" algn="ctr">
            <a:solidFill>
              <a:srgbClr val="FF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888" tIns="60944" rIns="121888" bIns="60944" numCol="1" rtlCol="0" anchor="t" anchorCtr="0" compatLnSpc="1">
            <a:prstTxWarp prst="textNoShape">
              <a:avLst/>
            </a:prstTxWarp>
          </a:bodyPr>
          <a:lstStyle/>
          <a:p>
            <a:pPr defTabSz="1218895" fontAlgn="base">
              <a:spcBef>
                <a:spcPct val="0"/>
              </a:spcBef>
              <a:spcAft>
                <a:spcPct val="0"/>
              </a:spcAft>
            </a:pPr>
            <a:endParaRPr lang="et-EE" sz="3199">
              <a:solidFill>
                <a:srgbClr val="3C3E6F"/>
              </a:solidFill>
              <a:latin typeface="Arial" charset="0"/>
            </a:endParaRPr>
          </a:p>
        </p:txBody>
      </p:sp>
      <p:pic>
        <p:nvPicPr>
          <p:cNvPr id="6" name="Picture 2">
            <a:extLst>
              <a:ext uri="{FF2B5EF4-FFF2-40B4-BE49-F238E27FC236}">
                <a16:creationId xmlns:a16="http://schemas.microsoft.com/office/drawing/2014/main" id="{E7FA5398-B300-4875-B942-9AA8060BC6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525" y="6214847"/>
            <a:ext cx="1212809" cy="5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167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7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9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68"/>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6"/>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7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9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1"/>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8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9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84"/>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83"/>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98"/>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7" grpId="0"/>
      <p:bldP spid="9" grpId="0"/>
      <p:bldP spid="11" grpId="0"/>
      <p:bldP spid="13" grpId="0"/>
      <p:bldP spid="15" grpId="0"/>
      <p:bldP spid="17" grpId="0"/>
      <p:bldP spid="29" grpId="0" animBg="1"/>
      <p:bldP spid="33" grpId="0" animBg="1"/>
      <p:bldP spid="35" grpId="0"/>
      <p:bldP spid="37" grpId="0" animBg="1"/>
      <p:bldP spid="39" grpId="0"/>
      <p:bldP spid="41" grpId="0"/>
      <p:bldP spid="42" grpId="0" animBg="1"/>
      <p:bldP spid="44" grpId="0"/>
      <p:bldP spid="49" grpId="0" animBg="1"/>
      <p:bldP spid="45" grpId="0" animBg="1"/>
      <p:bldP spid="47" grpId="0"/>
      <p:bldP spid="51" grpId="0"/>
      <p:bldP spid="53" grpId="0" animBg="1"/>
      <p:bldP spid="55" grpId="0"/>
      <p:bldP spid="61" grpId="0"/>
      <p:bldP spid="64" grpId="0" animBg="1"/>
      <p:bldP spid="66" grpId="0"/>
      <p:bldP spid="68" grpId="0" animBg="1"/>
      <p:bldP spid="70" grpId="0"/>
      <p:bldP spid="72" grpId="0"/>
      <p:bldP spid="74" grpId="0"/>
      <p:bldP spid="79" grpId="0"/>
      <p:bldP spid="81" grpId="0"/>
      <p:bldP spid="83" grpId="0"/>
      <p:bldP spid="94" grpId="0"/>
      <p:bldP spid="96" grpId="0"/>
      <p:bldP spid="98" grpId="0"/>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1">
            <a:extLst>
              <a:ext uri="{FF2B5EF4-FFF2-40B4-BE49-F238E27FC236}">
                <a16:creationId xmlns:a16="http://schemas.microsoft.com/office/drawing/2014/main" id="{A54246B9-B739-7CF8-DE5C-A6D7999269AB}"/>
              </a:ext>
            </a:extLst>
          </p:cNvPr>
          <p:cNvSpPr txBox="1">
            <a:spLocks/>
          </p:cNvSpPr>
          <p:nvPr/>
        </p:nvSpPr>
        <p:spPr>
          <a:xfrm>
            <a:off x="1522412" y="1193216"/>
            <a:ext cx="9144000" cy="3505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600" b="0" i="0" kern="1200" cap="none" baseline="0">
                <a:solidFill>
                  <a:schemeClr val="tx1"/>
                </a:solidFill>
                <a:latin typeface="+mj-lt"/>
                <a:ea typeface="+mj-ea"/>
                <a:cs typeface="+mj-cs"/>
              </a:defRPr>
            </a:lvl1pPr>
          </a:lstStyle>
          <a:p>
            <a:pPr algn="ctr"/>
            <a:r>
              <a:rPr lang="et-EE" sz="4800" b="1" dirty="0">
                <a:solidFill>
                  <a:srgbClr val="05179F"/>
                </a:solidFill>
              </a:rPr>
              <a:t>SUHTED, KUULAMINE, VASTAND, KRIIS JA ARENG</a:t>
            </a:r>
            <a:endParaRPr lang="et-EE" sz="4800" dirty="0"/>
          </a:p>
        </p:txBody>
      </p:sp>
    </p:spTree>
    <p:extLst>
      <p:ext uri="{BB962C8B-B14F-4D97-AF65-F5344CB8AC3E}">
        <p14:creationId xmlns:p14="http://schemas.microsoft.com/office/powerpoint/2010/main" val="410823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2D2C9DF1-CECE-4B98-B728-B6311660A85A}"/>
              </a:ext>
            </a:extLst>
          </p:cNvPr>
          <p:cNvSpPr>
            <a:spLocks noGrp="1" noChangeArrowheads="1"/>
          </p:cNvSpPr>
          <p:nvPr>
            <p:ph type="body" idx="1"/>
          </p:nvPr>
        </p:nvSpPr>
        <p:spPr>
          <a:xfrm>
            <a:off x="1219201" y="1885244"/>
            <a:ext cx="9339262" cy="4129795"/>
          </a:xfrm>
          <a:ln>
            <a:noFill/>
          </a:ln>
          <a:extLst>
            <a:ext uri="{91240B29-F687-4F45-9708-019B960494DF}">
              <a14:hiddenLine xmlns:a14="http://schemas.microsoft.com/office/drawing/2010/main" w="9525">
                <a:solidFill>
                  <a:schemeClr val="bg1"/>
                </a:solidFill>
                <a:miter lim="800000"/>
                <a:headEnd/>
                <a:tailEnd/>
              </a14:hiddenLine>
            </a:ext>
          </a:extLst>
        </p:spPr>
        <p:txBody>
          <a:bodyPr>
            <a:normAutofit/>
          </a:bodyPr>
          <a:lstStyle/>
          <a:p>
            <a:pPr eaLnBrk="1" hangingPunct="1">
              <a:buFontTx/>
              <a:buNone/>
            </a:pPr>
            <a:r>
              <a:rPr lang="et-EE" altLang="et-EE" dirty="0"/>
              <a:t>	</a:t>
            </a:r>
            <a:r>
              <a:rPr lang="et-EE" altLang="et-EE" sz="2800" dirty="0">
                <a:latin typeface="Segoe UI" panose="020B0502040204020203" pitchFamily="34" charset="0"/>
                <a:cs typeface="Segoe UI" panose="020B0502040204020203" pitchFamily="34" charset="0"/>
              </a:rPr>
              <a:t>Meie elu kvaliteet sõltub meie </a:t>
            </a:r>
            <a:r>
              <a:rPr lang="et-EE" altLang="et-EE" sz="2800" b="1" dirty="0">
                <a:latin typeface="Segoe UI" panose="020B0502040204020203" pitchFamily="34" charset="0"/>
                <a:cs typeface="Segoe UI" panose="020B0502040204020203" pitchFamily="34" charset="0"/>
              </a:rPr>
              <a:t>suhete</a:t>
            </a:r>
            <a:r>
              <a:rPr lang="et-EE" altLang="et-EE" sz="2800" dirty="0">
                <a:latin typeface="Segoe UI" panose="020B0502040204020203" pitchFamily="34" charset="0"/>
                <a:cs typeface="Segoe UI" panose="020B0502040204020203" pitchFamily="34" charset="0"/>
              </a:rPr>
              <a:t> </a:t>
            </a:r>
            <a:r>
              <a:rPr lang="et-EE" altLang="et-EE" sz="2800" b="1" dirty="0">
                <a:latin typeface="Segoe UI" panose="020B0502040204020203" pitchFamily="34" charset="0"/>
                <a:cs typeface="Segoe UI" panose="020B0502040204020203" pitchFamily="34" charset="0"/>
              </a:rPr>
              <a:t>kvalitee</a:t>
            </a:r>
            <a:r>
              <a:rPr lang="et-EE" altLang="et-EE" sz="2800" dirty="0">
                <a:latin typeface="Segoe UI" panose="020B0502040204020203" pitchFamily="34" charset="0"/>
                <a:cs typeface="Segoe UI" panose="020B0502040204020203" pitchFamily="34" charset="0"/>
              </a:rPr>
              <a:t>dis</a:t>
            </a:r>
            <a:r>
              <a:rPr lang="et-EE" altLang="et-EE" sz="2800" b="1" dirty="0">
                <a:latin typeface="Segoe UI" panose="020B0502040204020203" pitchFamily="34" charset="0"/>
                <a:cs typeface="Segoe UI" panose="020B0502040204020203" pitchFamily="34" charset="0"/>
              </a:rPr>
              <a:t>t</a:t>
            </a:r>
            <a:r>
              <a:rPr lang="et-EE" altLang="et-EE" sz="2800" dirty="0">
                <a:latin typeface="Segoe UI" panose="020B0502040204020203" pitchFamily="34" charset="0"/>
                <a:cs typeface="Segoe UI" panose="020B0502040204020203" pitchFamily="34" charset="0"/>
              </a:rPr>
              <a:t>.</a:t>
            </a:r>
          </a:p>
          <a:p>
            <a:pPr eaLnBrk="1" hangingPunct="1">
              <a:buFontTx/>
              <a:buNone/>
            </a:pPr>
            <a:r>
              <a:rPr lang="et-EE" altLang="et-EE" sz="2800" dirty="0">
                <a:latin typeface="Segoe UI" panose="020B0502040204020203" pitchFamily="34" charset="0"/>
                <a:cs typeface="Segoe UI" panose="020B0502040204020203" pitchFamily="34" charset="0"/>
              </a:rPr>
              <a:t>	Meie suhete kvaliteet sõltub meie suhtumisest</a:t>
            </a:r>
            <a:br>
              <a:rPr lang="et-EE" altLang="et-EE" sz="2800" dirty="0">
                <a:latin typeface="Segoe UI" panose="020B0502040204020203" pitchFamily="34" charset="0"/>
                <a:cs typeface="Segoe UI" panose="020B0502040204020203" pitchFamily="34" charset="0"/>
              </a:rPr>
            </a:br>
            <a:r>
              <a:rPr lang="et-EE" altLang="et-EE" sz="2800" b="1" dirty="0">
                <a:latin typeface="Segoe UI" panose="020B0502040204020203" pitchFamily="34" charset="0"/>
                <a:cs typeface="Segoe UI" panose="020B0502040204020203" pitchFamily="34" charset="0"/>
              </a:rPr>
              <a:t>ise</a:t>
            </a:r>
            <a:r>
              <a:rPr lang="et-EE" altLang="et-EE" sz="2800" dirty="0">
                <a:latin typeface="Segoe UI" panose="020B0502040204020203" pitchFamily="34" charset="0"/>
                <a:cs typeface="Segoe UI" panose="020B0502040204020203" pitchFamily="34" charset="0"/>
              </a:rPr>
              <a:t>endasse, teistesse, töösse ja ellu </a:t>
            </a:r>
            <a:r>
              <a:rPr lang="et-EE" altLang="et-EE" sz="2800" b="1" dirty="0">
                <a:latin typeface="Segoe UI" panose="020B0502040204020203" pitchFamily="34" charset="0"/>
                <a:cs typeface="Segoe UI" panose="020B0502040204020203" pitchFamily="34" charset="0"/>
              </a:rPr>
              <a:t>tervik</a:t>
            </a:r>
            <a:r>
              <a:rPr lang="et-EE" altLang="et-EE" sz="2800" dirty="0">
                <a:latin typeface="Segoe UI" panose="020B0502040204020203" pitchFamily="34" charset="0"/>
                <a:cs typeface="Segoe UI" panose="020B0502040204020203" pitchFamily="34" charset="0"/>
              </a:rPr>
              <a:t>una. </a:t>
            </a:r>
          </a:p>
          <a:p>
            <a:pPr eaLnBrk="1" hangingPunct="1">
              <a:buFontTx/>
              <a:buNone/>
            </a:pPr>
            <a:r>
              <a:rPr lang="et-EE" altLang="et-EE" sz="2800" dirty="0">
                <a:latin typeface="Segoe UI" panose="020B0502040204020203" pitchFamily="34" charset="0"/>
                <a:cs typeface="Segoe UI" panose="020B0502040204020203" pitchFamily="34" charset="0"/>
              </a:rPr>
              <a:t>	Mitte miski muu peale suhete ei too minu ellu rohkem </a:t>
            </a:r>
            <a:r>
              <a:rPr lang="et-EE" altLang="et-EE" sz="2800" b="1" dirty="0">
                <a:latin typeface="Segoe UI" panose="020B0502040204020203" pitchFamily="34" charset="0"/>
                <a:cs typeface="Segoe UI" panose="020B0502040204020203" pitchFamily="34" charset="0"/>
              </a:rPr>
              <a:t>rõõm</a:t>
            </a:r>
            <a:r>
              <a:rPr lang="et-EE" altLang="et-EE" sz="2800" dirty="0">
                <a:latin typeface="Segoe UI" panose="020B0502040204020203" pitchFamily="34" charset="0"/>
                <a:cs typeface="Segoe UI" panose="020B0502040204020203" pitchFamily="34" charset="0"/>
              </a:rPr>
              <a:t>u ja </a:t>
            </a:r>
            <a:r>
              <a:rPr lang="et-EE" altLang="et-EE" sz="2800" b="1" dirty="0">
                <a:latin typeface="Segoe UI" panose="020B0502040204020203" pitchFamily="34" charset="0"/>
                <a:cs typeface="Segoe UI" panose="020B0502040204020203" pitchFamily="34" charset="0"/>
              </a:rPr>
              <a:t>rahulolu</a:t>
            </a:r>
            <a:r>
              <a:rPr lang="et-EE" altLang="et-EE" sz="2800" dirty="0">
                <a:latin typeface="Segoe UI" panose="020B0502040204020203" pitchFamily="34" charset="0"/>
                <a:cs typeface="Segoe UI" panose="020B0502040204020203" pitchFamily="34" charset="0"/>
              </a:rPr>
              <a:t> või siis vastupidist - </a:t>
            </a:r>
            <a:r>
              <a:rPr lang="et-EE" altLang="et-EE" sz="2800" b="1" dirty="0">
                <a:latin typeface="Segoe UI" panose="020B0502040204020203" pitchFamily="34" charset="0"/>
                <a:cs typeface="Segoe UI" panose="020B0502040204020203" pitchFamily="34" charset="0"/>
              </a:rPr>
              <a:t>probleem</a:t>
            </a:r>
            <a:r>
              <a:rPr lang="et-EE" altLang="et-EE" sz="2800" dirty="0">
                <a:latin typeface="Segoe UI" panose="020B0502040204020203" pitchFamily="34" charset="0"/>
                <a:cs typeface="Segoe UI" panose="020B0502040204020203" pitchFamily="34" charset="0"/>
              </a:rPr>
              <a:t>e ja </a:t>
            </a:r>
            <a:r>
              <a:rPr lang="et-EE" altLang="et-EE" sz="2800" b="1" dirty="0">
                <a:latin typeface="Segoe UI" panose="020B0502040204020203" pitchFamily="34" charset="0"/>
                <a:cs typeface="Segoe UI" panose="020B0502040204020203" pitchFamily="34" charset="0"/>
              </a:rPr>
              <a:t>kannatus</a:t>
            </a:r>
            <a:r>
              <a:rPr lang="et-EE" altLang="et-EE" sz="2800" dirty="0">
                <a:latin typeface="Segoe UI" panose="020B0502040204020203" pitchFamily="34" charset="0"/>
                <a:cs typeface="Segoe UI" panose="020B0502040204020203" pitchFamily="34" charset="0"/>
              </a:rPr>
              <a:t>i.</a:t>
            </a:r>
          </a:p>
        </p:txBody>
      </p:sp>
      <p:sp>
        <p:nvSpPr>
          <p:cNvPr id="5" name="Rectangle 2">
            <a:extLst>
              <a:ext uri="{FF2B5EF4-FFF2-40B4-BE49-F238E27FC236}">
                <a16:creationId xmlns:a16="http://schemas.microsoft.com/office/drawing/2014/main" id="{6A13E2EF-6AFA-4DA1-9D7B-39CBAC8BE14C}"/>
              </a:ext>
            </a:extLst>
          </p:cNvPr>
          <p:cNvSpPr>
            <a:spLocks noGrp="1" noChangeArrowheads="1"/>
          </p:cNvSpPr>
          <p:nvPr>
            <p:ph type="title"/>
          </p:nvPr>
        </p:nvSpPr>
        <p:spPr>
          <a:xfrm>
            <a:off x="1039091" y="332656"/>
            <a:ext cx="10084523" cy="1143000"/>
          </a:xfrm>
        </p:spPr>
        <p:txBody>
          <a:bodyPr>
            <a:normAutofit/>
          </a:bodyPr>
          <a:lstStyle/>
          <a:p>
            <a:pPr eaLnBrk="1" hangingPunct="1"/>
            <a:r>
              <a:rPr lang="et-EE" altLang="en-US" sz="4400" dirty="0">
                <a:solidFill>
                  <a:schemeClr val="accent1"/>
                </a:solidFill>
              </a:rPr>
              <a:t>SUHTED ja ELUKVALITEET</a:t>
            </a:r>
            <a:endParaRPr lang="en-GB" altLang="en-US" sz="4400" dirty="0">
              <a:solidFill>
                <a:schemeClr val="accent1"/>
              </a:solidFill>
            </a:endParaRPr>
          </a:p>
        </p:txBody>
      </p:sp>
    </p:spTree>
    <p:extLst>
      <p:ext uri="{BB962C8B-B14F-4D97-AF65-F5344CB8AC3E}">
        <p14:creationId xmlns:p14="http://schemas.microsoft.com/office/powerpoint/2010/main" val="288483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2D2C9DF1-CECE-4B98-B728-B6311660A85A}"/>
              </a:ext>
            </a:extLst>
          </p:cNvPr>
          <p:cNvSpPr>
            <a:spLocks noGrp="1" noChangeArrowheads="1"/>
          </p:cNvSpPr>
          <p:nvPr>
            <p:ph type="body" idx="1"/>
          </p:nvPr>
        </p:nvSpPr>
        <p:spPr>
          <a:xfrm>
            <a:off x="1219201" y="1862667"/>
            <a:ext cx="9339262" cy="4152372"/>
          </a:xfrm>
          <a:ln>
            <a:noFill/>
          </a:ln>
          <a:extLst>
            <a:ext uri="{91240B29-F687-4F45-9708-019B960494DF}">
              <a14:hiddenLine xmlns:a14="http://schemas.microsoft.com/office/drawing/2010/main" w="9525">
                <a:solidFill>
                  <a:schemeClr val="bg1"/>
                </a:solidFill>
                <a:miter lim="800000"/>
                <a:headEnd/>
                <a:tailEnd/>
              </a14:hiddenLine>
            </a:ext>
          </a:extLst>
        </p:spPr>
        <p:txBody>
          <a:bodyPr>
            <a:normAutofit/>
          </a:bodyPr>
          <a:lstStyle/>
          <a:p>
            <a:pPr eaLnBrk="1" hangingPunct="1">
              <a:buFontTx/>
              <a:buNone/>
            </a:pPr>
            <a:r>
              <a:rPr lang="et-EE" altLang="et-EE" dirty="0"/>
              <a:t>	</a:t>
            </a:r>
            <a:r>
              <a:rPr lang="et-EE" altLang="et-EE" sz="2800" dirty="0">
                <a:latin typeface="Segoe UI" panose="020B0502040204020203" pitchFamily="34" charset="0"/>
                <a:cs typeface="Segoe UI" panose="020B0502040204020203" pitchFamily="34" charset="0"/>
              </a:rPr>
              <a:t>Isikliku suhtestumise ja</a:t>
            </a:r>
            <a:r>
              <a:rPr lang="et-EE" altLang="et-EE" sz="2800" b="1" dirty="0">
                <a:latin typeface="Segoe UI" panose="020B0502040204020203" pitchFamily="34" charset="0"/>
                <a:cs typeface="Segoe UI" panose="020B0502040204020203" pitchFamily="34" charset="0"/>
              </a:rPr>
              <a:t> </a:t>
            </a:r>
            <a:r>
              <a:rPr lang="et-EE" altLang="et-EE" sz="2800" dirty="0">
                <a:latin typeface="Segoe UI" panose="020B0502040204020203" pitchFamily="34" charset="0"/>
                <a:cs typeface="Segoe UI" panose="020B0502040204020203" pitchFamily="34" charset="0"/>
              </a:rPr>
              <a:t>suhtlemise</a:t>
            </a:r>
            <a:r>
              <a:rPr lang="et-EE" altLang="et-EE" sz="2800" b="1" dirty="0">
                <a:latin typeface="Segoe UI" panose="020B0502040204020203" pitchFamily="34" charset="0"/>
                <a:cs typeface="Segoe UI" panose="020B0502040204020203" pitchFamily="34" charset="0"/>
              </a:rPr>
              <a:t> </a:t>
            </a:r>
            <a:r>
              <a:rPr lang="et-EE" altLang="et-EE" sz="2800" dirty="0">
                <a:latin typeface="Segoe UI" panose="020B0502040204020203" pitchFamily="34" charset="0"/>
                <a:cs typeface="Segoe UI" panose="020B0502040204020203" pitchFamily="34" charset="0"/>
              </a:rPr>
              <a:t>suur vajakajäämine</a:t>
            </a:r>
            <a:r>
              <a:rPr lang="et-EE" altLang="et-EE" sz="2800" b="1" dirty="0">
                <a:latin typeface="Segoe UI" panose="020B0502040204020203" pitchFamily="34" charset="0"/>
                <a:cs typeface="Segoe UI" panose="020B0502040204020203" pitchFamily="34" charset="0"/>
              </a:rPr>
              <a:t> </a:t>
            </a:r>
            <a:r>
              <a:rPr lang="et-EE" altLang="et-EE" sz="2800" dirty="0">
                <a:latin typeface="Segoe UI" panose="020B0502040204020203" pitchFamily="34" charset="0"/>
                <a:cs typeface="Segoe UI" panose="020B0502040204020203" pitchFamily="34" charset="0"/>
              </a:rPr>
              <a:t>ning sellest tulenevalt </a:t>
            </a:r>
            <a:r>
              <a:rPr lang="et-EE" altLang="et-EE" sz="2800" b="1" dirty="0">
                <a:latin typeface="Segoe UI" panose="020B0502040204020203" pitchFamily="34" charset="0"/>
                <a:cs typeface="Segoe UI" panose="020B0502040204020203" pitchFamily="34" charset="0"/>
              </a:rPr>
              <a:t>teiste inimeste tegelike soovide, eesmärkide  ja väärtushinnangute mittetundmine </a:t>
            </a:r>
            <a:r>
              <a:rPr lang="et-EE" altLang="et-EE" sz="2800" dirty="0">
                <a:latin typeface="Segoe UI" panose="020B0502040204020203" pitchFamily="34" charset="0"/>
                <a:cs typeface="Segoe UI" panose="020B0502040204020203" pitchFamily="34" charset="0"/>
              </a:rPr>
              <a:t>on ühtseks perekonnaks, meeskonnaks ja kogukonnaks kujunemise vaenlane nr 1.</a:t>
            </a:r>
          </a:p>
          <a:p>
            <a:pPr eaLnBrk="1" hangingPunct="1">
              <a:buFontTx/>
              <a:buNone/>
            </a:pPr>
            <a:r>
              <a:rPr lang="et-EE" altLang="et-EE" sz="2800" dirty="0">
                <a:latin typeface="Segoe UI" panose="020B0502040204020203" pitchFamily="34" charset="0"/>
                <a:cs typeface="Segoe UI" panose="020B0502040204020203" pitchFamily="34" charset="0"/>
              </a:rPr>
              <a:t>	Probleemi peamiseks põhjuseks on ilmselt </a:t>
            </a:r>
            <a:r>
              <a:rPr lang="et-EE" altLang="et-EE" sz="2800" b="1" dirty="0">
                <a:latin typeface="Segoe UI" panose="020B0502040204020203" pitchFamily="34" charset="0"/>
                <a:cs typeface="Segoe UI" panose="020B0502040204020203" pitchFamily="34" charset="0"/>
              </a:rPr>
              <a:t>süsteemsuse, subjekti, suhtlemise ja koostöö sisulise käsitluse puudumine haridussüsteemis ja konkurentsi ületähtsustamine</a:t>
            </a:r>
            <a:r>
              <a:rPr lang="et-EE" altLang="et-EE" sz="2800" dirty="0">
                <a:latin typeface="Segoe UI" panose="020B0502040204020203" pitchFamily="34" charset="0"/>
                <a:cs typeface="Segoe UI" panose="020B0502040204020203" pitchFamily="34" charset="0"/>
              </a:rPr>
              <a:t>.</a:t>
            </a:r>
            <a:endParaRPr lang="en-US" altLang="et-EE" sz="2800" dirty="0">
              <a:latin typeface="Segoe UI" panose="020B0502040204020203" pitchFamily="34" charset="0"/>
              <a:cs typeface="Segoe UI" panose="020B0502040204020203" pitchFamily="34" charset="0"/>
            </a:endParaRPr>
          </a:p>
        </p:txBody>
      </p:sp>
      <p:sp>
        <p:nvSpPr>
          <p:cNvPr id="5" name="Rectangle 2">
            <a:extLst>
              <a:ext uri="{FF2B5EF4-FFF2-40B4-BE49-F238E27FC236}">
                <a16:creationId xmlns:a16="http://schemas.microsoft.com/office/drawing/2014/main" id="{6A13E2EF-6AFA-4DA1-9D7B-39CBAC8BE14C}"/>
              </a:ext>
            </a:extLst>
          </p:cNvPr>
          <p:cNvSpPr>
            <a:spLocks noGrp="1" noChangeArrowheads="1"/>
          </p:cNvSpPr>
          <p:nvPr>
            <p:ph type="title"/>
          </p:nvPr>
        </p:nvSpPr>
        <p:spPr>
          <a:xfrm>
            <a:off x="1039091" y="332656"/>
            <a:ext cx="10084523" cy="1143000"/>
          </a:xfrm>
        </p:spPr>
        <p:txBody>
          <a:bodyPr>
            <a:normAutofit/>
          </a:bodyPr>
          <a:lstStyle/>
          <a:p>
            <a:pPr eaLnBrk="1" hangingPunct="1"/>
            <a:r>
              <a:rPr lang="et-EE" altLang="en-US" sz="4400" dirty="0">
                <a:solidFill>
                  <a:schemeClr val="accent1"/>
                </a:solidFill>
              </a:rPr>
              <a:t>HEA ISIKLIKU SUHTE TÄHTSUS</a:t>
            </a:r>
            <a:endParaRPr lang="en-GB" altLang="en-US" sz="4400" dirty="0">
              <a:solidFill>
                <a:schemeClr val="accent1"/>
              </a:solidFill>
            </a:endParaRPr>
          </a:p>
        </p:txBody>
      </p:sp>
    </p:spTree>
    <p:extLst>
      <p:ext uri="{BB962C8B-B14F-4D97-AF65-F5344CB8AC3E}">
        <p14:creationId xmlns:p14="http://schemas.microsoft.com/office/powerpoint/2010/main" val="622442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63882"/>
            <a:ext cx="10383781" cy="1143000"/>
          </a:xfrm>
        </p:spPr>
        <p:txBody>
          <a:bodyPr>
            <a:normAutofit/>
          </a:bodyPr>
          <a:lstStyle/>
          <a:p>
            <a:pPr eaLnBrk="1" hangingPunct="1"/>
            <a:r>
              <a:rPr lang="et-EE" altLang="en-US" sz="4400" dirty="0">
                <a:solidFill>
                  <a:schemeClr val="accent1"/>
                </a:solidFill>
              </a:rPr>
              <a:t>TÄHELEPANU ehk KUULAMINE</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473825" y="1357745"/>
            <a:ext cx="11518478" cy="5153891"/>
          </a:xfrm>
        </p:spPr>
        <p:txBody>
          <a:bodyPr>
            <a:normAutofit lnSpcReduction="10000"/>
          </a:bodyPr>
          <a:lstStyle/>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Kuulamisel on neli erinevat tasandit.</a:t>
            </a:r>
          </a:p>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Harjumuslik</a:t>
            </a:r>
            <a:r>
              <a:rPr lang="et-EE" sz="2799" dirty="0">
                <a:solidFill>
                  <a:prstClr val="black">
                    <a:lumMod val="75000"/>
                    <a:lumOff val="25000"/>
                  </a:prstClr>
                </a:solidFill>
                <a:latin typeface="Segoe UI" panose="020B0502040204020203" pitchFamily="34" charset="0"/>
                <a:cs typeface="Segoe UI" panose="020B0502040204020203" pitchFamily="34" charset="0"/>
              </a:rPr>
              <a:t> </a:t>
            </a:r>
            <a:r>
              <a:rPr lang="et-EE" sz="2799" b="1" dirty="0">
                <a:solidFill>
                  <a:prstClr val="black">
                    <a:lumMod val="75000"/>
                    <a:lumOff val="25000"/>
                  </a:prstClr>
                </a:solidFill>
                <a:latin typeface="Segoe UI" panose="020B0502040204020203" pitchFamily="34" charset="0"/>
                <a:cs typeface="Segoe UI" panose="020B0502040204020203" pitchFamily="34" charset="0"/>
              </a:rPr>
              <a:t>tasand</a:t>
            </a:r>
            <a:r>
              <a:rPr lang="et-EE" sz="2799" dirty="0">
                <a:solidFill>
                  <a:prstClr val="black">
                    <a:lumMod val="75000"/>
                    <a:lumOff val="25000"/>
                  </a:prstClr>
                </a:solidFill>
                <a:latin typeface="Segoe UI" panose="020B0502040204020203" pitchFamily="34" charset="0"/>
                <a:cs typeface="Segoe UI" panose="020B0502040204020203" pitchFamily="34" charset="0"/>
              </a:rPr>
              <a:t> – kuulen vaid seda, mida juba tean – saan kinnitust.</a:t>
            </a:r>
          </a:p>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Ego tasand </a:t>
            </a:r>
            <a:r>
              <a:rPr lang="et-EE" sz="2799" dirty="0">
                <a:solidFill>
                  <a:prstClr val="black">
                    <a:lumMod val="75000"/>
                    <a:lumOff val="25000"/>
                  </a:prstClr>
                </a:solidFill>
                <a:latin typeface="Segoe UI" panose="020B0502040204020203" pitchFamily="34" charset="0"/>
                <a:cs typeface="Segoe UI" panose="020B0502040204020203" pitchFamily="34" charset="0"/>
              </a:rPr>
              <a:t>– kuulen avatud meeltega ka seda, mida ma veel ei teadnud ja registreerin selle enda jaoks.</a:t>
            </a:r>
          </a:p>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Empaatiline tasand </a:t>
            </a:r>
            <a:r>
              <a:rPr lang="et-EE" sz="2799" dirty="0">
                <a:solidFill>
                  <a:prstClr val="black">
                    <a:lumMod val="75000"/>
                    <a:lumOff val="25000"/>
                  </a:prstClr>
                </a:solidFill>
                <a:latin typeface="Segoe UI" panose="020B0502040204020203" pitchFamily="34" charset="0"/>
                <a:cs typeface="Segoe UI" panose="020B0502040204020203" pitchFamily="34" charset="0"/>
              </a:rPr>
              <a:t>– kuulen avatud meelte ja südamega ning tajun teise osapoole tundeid.</a:t>
            </a:r>
          </a:p>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Generatiivne tasand </a:t>
            </a:r>
            <a:r>
              <a:rPr lang="et-EE" sz="2799" dirty="0">
                <a:solidFill>
                  <a:prstClr val="black">
                    <a:lumMod val="75000"/>
                    <a:lumOff val="25000"/>
                  </a:prstClr>
                </a:solidFill>
                <a:latin typeface="Segoe UI" panose="020B0502040204020203" pitchFamily="34" charset="0"/>
                <a:cs typeface="Segoe UI" panose="020B0502040204020203" pitchFamily="34" charset="0"/>
              </a:rPr>
              <a:t>– usaldan 100% ja avan ennast kuuldes ühise tuleviku kujunemisele siin ja praegu – selles hetkes.</a:t>
            </a:r>
          </a:p>
          <a:p>
            <a:pPr marL="514350" indent="-514350" defTabSz="914126">
              <a:lnSpc>
                <a:spcPct val="100000"/>
              </a:lnSpc>
              <a:spcAft>
                <a:spcPts val="600"/>
              </a:spcAft>
              <a:buAutoNum type="arabicPeriod"/>
              <a:defRPr/>
            </a:pPr>
            <a:endParaRPr lang="et-EE" sz="2799" dirty="0">
              <a:solidFill>
                <a:prstClr val="black">
                  <a:lumMod val="75000"/>
                  <a:lumOff val="25000"/>
                </a:prstClr>
              </a:solidFill>
              <a:latin typeface="Segoe UI" panose="020B0502040204020203" pitchFamily="34" charset="0"/>
              <a:cs typeface="Segoe UI" panose="020B0502040204020203" pitchFamily="34" charset="0"/>
            </a:endParaRPr>
          </a:p>
          <a:p>
            <a:pPr marL="0" indent="0" defTabSz="914126">
              <a:lnSpc>
                <a:spcPct val="100000"/>
              </a:lnSpc>
              <a:spcAft>
                <a:spcPts val="600"/>
              </a:spcAft>
              <a:buNone/>
              <a:defRPr/>
            </a:pPr>
            <a:endParaRPr lang="et-EE" sz="2799" b="1"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3342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914399" y="491173"/>
            <a:ext cx="9220913" cy="1143000"/>
          </a:xfrm>
        </p:spPr>
        <p:txBody>
          <a:bodyPr>
            <a:normAutofit/>
          </a:bodyPr>
          <a:lstStyle/>
          <a:p>
            <a:pPr eaLnBrk="1" hangingPunct="1"/>
            <a:r>
              <a:rPr lang="et-EE" altLang="en-US" sz="4400" dirty="0">
                <a:solidFill>
                  <a:schemeClr val="accent1"/>
                </a:solidFill>
              </a:rPr>
              <a:t>NEWTONI III SEADUS</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1136073" y="2008909"/>
            <a:ext cx="9753600" cy="4221876"/>
          </a:xfrm>
        </p:spPr>
        <p:txBody>
          <a:bodyPr>
            <a:normAutofit/>
          </a:bodyPr>
          <a:lstStyle/>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Kaks keha mõjutavad teineteist jõududega, mis on </a:t>
            </a:r>
            <a:br>
              <a:rPr lang="et-EE" sz="2799" dirty="0">
                <a:solidFill>
                  <a:prstClr val="black">
                    <a:lumMod val="75000"/>
                    <a:lumOff val="25000"/>
                  </a:prstClr>
                </a:solidFill>
                <a:latin typeface="Segoe UI" panose="020B0502040204020203" pitchFamily="34" charset="0"/>
                <a:cs typeface="Segoe UI" panose="020B0502040204020203" pitchFamily="34" charset="0"/>
              </a:rPr>
            </a:br>
            <a:r>
              <a:rPr lang="et-EE" sz="2799" dirty="0">
                <a:solidFill>
                  <a:prstClr val="black">
                    <a:lumMod val="75000"/>
                    <a:lumOff val="25000"/>
                  </a:prstClr>
                </a:solidFill>
                <a:latin typeface="Segoe UI" panose="020B0502040204020203" pitchFamily="34" charset="0"/>
                <a:cs typeface="Segoe UI" panose="020B0502040204020203" pitchFamily="34" charset="0"/>
              </a:rPr>
              <a:t>absoluutväärtuselt võrdsed ja vastassuunalised.</a:t>
            </a:r>
          </a:p>
          <a:p>
            <a:pPr marL="0" indent="0" defTabSz="914126">
              <a:lnSpc>
                <a:spcPct val="100000"/>
              </a:lnSpc>
              <a:spcAft>
                <a:spcPts val="600"/>
              </a:spcAft>
              <a:buNone/>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Igale jõule on vastujõud, sama suur ja vastasmärgiline!</a:t>
            </a:r>
          </a:p>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Maakeeles: kui Sina hakkad suruma, siis Sulle surutakse vastu!</a:t>
            </a:r>
          </a:p>
        </p:txBody>
      </p:sp>
    </p:spTree>
    <p:extLst>
      <p:ext uri="{BB962C8B-B14F-4D97-AF65-F5344CB8AC3E}">
        <p14:creationId xmlns:p14="http://schemas.microsoft.com/office/powerpoint/2010/main" val="423748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33402"/>
            <a:ext cx="10383781" cy="1143000"/>
          </a:xfrm>
        </p:spPr>
        <p:txBody>
          <a:bodyPr>
            <a:normAutofit/>
          </a:bodyPr>
          <a:lstStyle/>
          <a:p>
            <a:pPr eaLnBrk="1" hangingPunct="1"/>
            <a:r>
              <a:rPr lang="et-EE" altLang="en-US" sz="4400" dirty="0">
                <a:solidFill>
                  <a:schemeClr val="accent1"/>
                </a:solidFill>
              </a:rPr>
              <a:t>KRIIS IDA KULTUURIS</a:t>
            </a:r>
            <a:endParaRPr lang="en-GB" altLang="en-US" sz="4400" dirty="0">
              <a:solidFill>
                <a:schemeClr val="accent1"/>
              </a:solidFill>
            </a:endParaRPr>
          </a:p>
        </p:txBody>
      </p:sp>
      <p:pic>
        <p:nvPicPr>
          <p:cNvPr id="10" name="Pilt 9">
            <a:extLst>
              <a:ext uri="{FF2B5EF4-FFF2-40B4-BE49-F238E27FC236}">
                <a16:creationId xmlns:a16="http://schemas.microsoft.com/office/drawing/2014/main" id="{7AEADD5D-F35D-43CC-BD36-6E77F9CACF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11312" y="1691480"/>
            <a:ext cx="7948323" cy="3985420"/>
          </a:xfrm>
          <a:prstGeom prst="rect">
            <a:avLst/>
          </a:prstGeom>
        </p:spPr>
      </p:pic>
    </p:spTree>
    <p:extLst>
      <p:ext uri="{BB962C8B-B14F-4D97-AF65-F5344CB8AC3E}">
        <p14:creationId xmlns:p14="http://schemas.microsoft.com/office/powerpoint/2010/main" val="286692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63882"/>
            <a:ext cx="10383781" cy="1143000"/>
          </a:xfrm>
        </p:spPr>
        <p:txBody>
          <a:bodyPr>
            <a:normAutofit/>
          </a:bodyPr>
          <a:lstStyle/>
          <a:p>
            <a:pPr eaLnBrk="1" hangingPunct="1"/>
            <a:r>
              <a:rPr lang="et-EE" altLang="en-US" sz="4400" dirty="0">
                <a:solidFill>
                  <a:schemeClr val="accent1"/>
                </a:solidFill>
              </a:rPr>
              <a:t>KRIIS LÄÄNE KULTUURIS</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473825" y="2103120"/>
            <a:ext cx="11097491" cy="4127665"/>
          </a:xfrm>
        </p:spPr>
        <p:txBody>
          <a:bodyPr>
            <a:normAutofit/>
          </a:bodyPr>
          <a:lstStyle/>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Mõiste kriis tuleneb etümoloogiliselt kreeka sõnast </a:t>
            </a:r>
            <a:r>
              <a:rPr lang="el-GR" sz="2799" dirty="0">
                <a:solidFill>
                  <a:prstClr val="black">
                    <a:lumMod val="75000"/>
                    <a:lumOff val="25000"/>
                  </a:prstClr>
                </a:solidFill>
                <a:latin typeface="Segoe UI" panose="020B0502040204020203" pitchFamily="34" charset="0"/>
                <a:cs typeface="Segoe UI" panose="020B0502040204020203" pitchFamily="34" charset="0"/>
              </a:rPr>
              <a:t>κρίσις </a:t>
            </a:r>
            <a:r>
              <a:rPr lang="et-EE" sz="2799" dirty="0">
                <a:solidFill>
                  <a:prstClr val="black">
                    <a:lumMod val="75000"/>
                    <a:lumOff val="25000"/>
                  </a:prstClr>
                </a:solidFill>
                <a:latin typeface="Segoe UI" panose="020B0502040204020203" pitchFamily="34" charset="0"/>
                <a:cs typeface="Segoe UI" panose="020B0502040204020203" pitchFamily="34" charset="0"/>
              </a:rPr>
              <a:t>/</a:t>
            </a:r>
            <a:r>
              <a:rPr lang="et-EE" sz="2799" dirty="0" err="1">
                <a:solidFill>
                  <a:prstClr val="black">
                    <a:lumMod val="75000"/>
                    <a:lumOff val="25000"/>
                  </a:prstClr>
                </a:solidFill>
                <a:latin typeface="Segoe UI" panose="020B0502040204020203" pitchFamily="34" charset="0"/>
                <a:cs typeface="Segoe UI" panose="020B0502040204020203" pitchFamily="34" charset="0"/>
              </a:rPr>
              <a:t>krisis</a:t>
            </a:r>
            <a:r>
              <a:rPr lang="et-EE" sz="2799" dirty="0">
                <a:solidFill>
                  <a:prstClr val="black">
                    <a:lumMod val="75000"/>
                    <a:lumOff val="25000"/>
                  </a:prstClr>
                </a:solidFill>
                <a:latin typeface="Segoe UI" panose="020B0502040204020203" pitchFamily="34" charset="0"/>
                <a:cs typeface="Segoe UI" panose="020B0502040204020203" pitchFamily="34" charset="0"/>
              </a:rPr>
              <a:t>/ ja tähendab:</a:t>
            </a:r>
          </a:p>
          <a:p>
            <a:pPr marL="0" indent="0" defTabSz="914126">
              <a:lnSpc>
                <a:spcPct val="100000"/>
              </a:lnSpc>
              <a:spcAft>
                <a:spcPts val="600"/>
              </a:spcAft>
              <a:buNone/>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Eraldatus, otsus, pöördepunkt</a:t>
            </a:r>
          </a:p>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Tegusõnana </a:t>
            </a:r>
            <a:r>
              <a:rPr lang="el-GR" sz="2799" dirty="0">
                <a:solidFill>
                  <a:prstClr val="black">
                    <a:lumMod val="75000"/>
                    <a:lumOff val="25000"/>
                  </a:prstClr>
                </a:solidFill>
                <a:latin typeface="Segoe UI" panose="020B0502040204020203" pitchFamily="34" charset="0"/>
                <a:cs typeface="Segoe UI" panose="020B0502040204020203" pitchFamily="34" charset="0"/>
              </a:rPr>
              <a:t>κρίνω </a:t>
            </a:r>
            <a:r>
              <a:rPr lang="et-EE" sz="2799" dirty="0">
                <a:solidFill>
                  <a:prstClr val="black">
                    <a:lumMod val="75000"/>
                    <a:lumOff val="25000"/>
                  </a:prstClr>
                </a:solidFill>
                <a:latin typeface="Segoe UI" panose="020B0502040204020203" pitchFamily="34" charset="0"/>
                <a:cs typeface="Segoe UI" panose="020B0502040204020203" pitchFamily="34" charset="0"/>
              </a:rPr>
              <a:t>/</a:t>
            </a:r>
            <a:r>
              <a:rPr lang="et-EE" sz="2799" dirty="0" err="1">
                <a:solidFill>
                  <a:prstClr val="black">
                    <a:lumMod val="75000"/>
                    <a:lumOff val="25000"/>
                  </a:prstClr>
                </a:solidFill>
                <a:latin typeface="Segoe UI" panose="020B0502040204020203" pitchFamily="34" charset="0"/>
                <a:cs typeface="Segoe UI" panose="020B0502040204020203" pitchFamily="34" charset="0"/>
              </a:rPr>
              <a:t>krinō</a:t>
            </a:r>
            <a:r>
              <a:rPr lang="et-EE" sz="2799" dirty="0">
                <a:solidFill>
                  <a:prstClr val="black">
                    <a:lumMod val="75000"/>
                    <a:lumOff val="25000"/>
                  </a:prstClr>
                </a:solidFill>
                <a:latin typeface="Segoe UI" panose="020B0502040204020203" pitchFamily="34" charset="0"/>
                <a:cs typeface="Segoe UI" panose="020B0502040204020203" pitchFamily="34" charset="0"/>
              </a:rPr>
              <a:t>/ tähendab:</a:t>
            </a:r>
          </a:p>
          <a:p>
            <a:pPr marL="0" indent="0" defTabSz="914126">
              <a:lnSpc>
                <a:spcPct val="100000"/>
              </a:lnSpc>
              <a:spcAft>
                <a:spcPts val="600"/>
              </a:spcAft>
              <a:buNone/>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Eristama, valima, otsustama </a:t>
            </a:r>
          </a:p>
        </p:txBody>
      </p:sp>
    </p:spTree>
    <p:extLst>
      <p:ext uri="{BB962C8B-B14F-4D97-AF65-F5344CB8AC3E}">
        <p14:creationId xmlns:p14="http://schemas.microsoft.com/office/powerpoint/2010/main" val="75715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1">
            <a:extLst>
              <a:ext uri="{FF2B5EF4-FFF2-40B4-BE49-F238E27FC236}">
                <a16:creationId xmlns:a16="http://schemas.microsoft.com/office/drawing/2014/main" id="{A54246B9-B739-7CF8-DE5C-A6D7999269AB}"/>
              </a:ext>
            </a:extLst>
          </p:cNvPr>
          <p:cNvSpPr txBox="1">
            <a:spLocks/>
          </p:cNvSpPr>
          <p:nvPr/>
        </p:nvSpPr>
        <p:spPr>
          <a:xfrm>
            <a:off x="1522412" y="1193216"/>
            <a:ext cx="9144000" cy="35052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600" b="0" i="0" kern="1200" cap="none" baseline="0">
                <a:solidFill>
                  <a:schemeClr val="tx1"/>
                </a:solidFill>
                <a:latin typeface="+mj-lt"/>
                <a:ea typeface="+mj-ea"/>
                <a:cs typeface="+mj-cs"/>
              </a:defRPr>
            </a:lvl1pPr>
          </a:lstStyle>
          <a:p>
            <a:pPr algn="ctr"/>
            <a:r>
              <a:rPr lang="et-EE" sz="4800" b="1" dirty="0">
                <a:solidFill>
                  <a:srgbClr val="05179F"/>
                </a:solidFill>
              </a:rPr>
              <a:t>TAJU, ERIMEELSUS, EMOTSIOONID JA TERVIK</a:t>
            </a:r>
            <a:endParaRPr lang="et-EE" sz="4800" dirty="0"/>
          </a:p>
        </p:txBody>
      </p:sp>
    </p:spTree>
    <p:extLst>
      <p:ext uri="{BB962C8B-B14F-4D97-AF65-F5344CB8AC3E}">
        <p14:creationId xmlns:p14="http://schemas.microsoft.com/office/powerpoint/2010/main" val="351106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1522414" y="332656"/>
            <a:ext cx="9601200" cy="1143000"/>
          </a:xfrm>
        </p:spPr>
        <p:txBody>
          <a:bodyPr>
            <a:normAutofit/>
          </a:bodyPr>
          <a:lstStyle/>
          <a:p>
            <a:pPr eaLnBrk="1" hangingPunct="1"/>
            <a:r>
              <a:rPr lang="et-EE" altLang="en-US" sz="4400" dirty="0">
                <a:solidFill>
                  <a:schemeClr val="accent1"/>
                </a:solidFill>
              </a:rPr>
              <a:t>KRIISI ja ARENGU SEOSED</a:t>
            </a:r>
            <a:endParaRPr lang="en-GB" altLang="en-US" sz="4400" dirty="0">
              <a:solidFill>
                <a:schemeClr val="accent1"/>
              </a:solidFill>
            </a:endParaRPr>
          </a:p>
        </p:txBody>
      </p:sp>
      <p:sp>
        <p:nvSpPr>
          <p:cNvPr id="2" name="Content Placeholder 2">
            <a:extLst>
              <a:ext uri="{FF2B5EF4-FFF2-40B4-BE49-F238E27FC236}">
                <a16:creationId xmlns:a16="http://schemas.microsoft.com/office/drawing/2014/main" id="{E4EDE2DF-EB2D-8E13-963E-39F0B9BBC590}"/>
              </a:ext>
            </a:extLst>
          </p:cNvPr>
          <p:cNvSpPr>
            <a:spLocks noGrp="1"/>
          </p:cNvSpPr>
          <p:nvPr>
            <p:ph idx="1"/>
          </p:nvPr>
        </p:nvSpPr>
        <p:spPr>
          <a:xfrm>
            <a:off x="857956" y="1749778"/>
            <a:ext cx="10265658" cy="4481007"/>
          </a:xfrm>
        </p:spPr>
        <p:txBody>
          <a:bodyPr>
            <a:normAutofit/>
          </a:bodyPr>
          <a:lstStyle/>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Kui senine suhtumine ja suhe enam ei toimi, annab kriis võimaluse need </a:t>
            </a:r>
            <a:r>
              <a:rPr lang="et-EE" sz="2799" b="1" dirty="0">
                <a:solidFill>
                  <a:prstClr val="black">
                    <a:lumMod val="75000"/>
                    <a:lumOff val="25000"/>
                  </a:prstClr>
                </a:solidFill>
                <a:latin typeface="Segoe UI" panose="020B0502040204020203" pitchFamily="34" charset="0"/>
                <a:cs typeface="Segoe UI" panose="020B0502040204020203" pitchFamily="34" charset="0"/>
              </a:rPr>
              <a:t>kvalitatiivselt uuele</a:t>
            </a:r>
            <a:r>
              <a:rPr lang="et-EE" sz="2799" dirty="0">
                <a:solidFill>
                  <a:prstClr val="black">
                    <a:lumMod val="75000"/>
                    <a:lumOff val="25000"/>
                  </a:prstClr>
                </a:solidFill>
                <a:latin typeface="Segoe UI" panose="020B0502040204020203" pitchFamily="34" charset="0"/>
                <a:cs typeface="Segoe UI" panose="020B0502040204020203" pitchFamily="34" charset="0"/>
              </a:rPr>
              <a:t>, toimivale </a:t>
            </a:r>
            <a:r>
              <a:rPr lang="et-EE" sz="2799" b="1" dirty="0">
                <a:solidFill>
                  <a:prstClr val="black">
                    <a:lumMod val="75000"/>
                    <a:lumOff val="25000"/>
                  </a:prstClr>
                </a:solidFill>
                <a:latin typeface="Segoe UI" panose="020B0502040204020203" pitchFamily="34" charset="0"/>
                <a:cs typeface="Segoe UI" panose="020B0502040204020203" pitchFamily="34" charset="0"/>
              </a:rPr>
              <a:t>tasemele tõsta</a:t>
            </a:r>
            <a:r>
              <a:rPr lang="et-EE" sz="2799" dirty="0">
                <a:solidFill>
                  <a:prstClr val="black">
                    <a:lumMod val="75000"/>
                    <a:lumOff val="25000"/>
                  </a:prstClr>
                </a:solidFill>
                <a:latin typeface="Segoe UI" panose="020B0502040204020203" pitchFamily="34" charset="0"/>
                <a:cs typeface="Segoe UI" panose="020B0502040204020203" pitchFamily="34" charset="0"/>
              </a:rPr>
              <a:t>. </a:t>
            </a:r>
          </a:p>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Selle arengu eeldusteks on </a:t>
            </a:r>
            <a:r>
              <a:rPr lang="et-EE" sz="2799" b="1" dirty="0">
                <a:solidFill>
                  <a:prstClr val="black">
                    <a:lumMod val="75000"/>
                    <a:lumOff val="25000"/>
                  </a:prstClr>
                </a:solidFill>
                <a:latin typeface="Segoe UI" panose="020B0502040204020203" pitchFamily="34" charset="0"/>
                <a:cs typeface="Segoe UI" panose="020B0502040204020203" pitchFamily="34" charset="0"/>
              </a:rPr>
              <a:t>tähelepanuvõime avardumine</a:t>
            </a:r>
            <a:r>
              <a:rPr lang="et-EE" sz="2799" dirty="0">
                <a:solidFill>
                  <a:prstClr val="black">
                    <a:lumMod val="75000"/>
                    <a:lumOff val="25000"/>
                  </a:prstClr>
                </a:solidFill>
                <a:latin typeface="Segoe UI" panose="020B0502040204020203" pitchFamily="34" charset="0"/>
                <a:cs typeface="Segoe UI" panose="020B0502040204020203" pitchFamily="34" charset="0"/>
              </a:rPr>
              <a:t>, loominguvabadus ehk </a:t>
            </a:r>
            <a:r>
              <a:rPr lang="et-EE" sz="2799" b="1" dirty="0">
                <a:solidFill>
                  <a:prstClr val="black">
                    <a:lumMod val="75000"/>
                    <a:lumOff val="25000"/>
                  </a:prstClr>
                </a:solidFill>
                <a:latin typeface="Segoe UI" panose="020B0502040204020203" pitchFamily="34" charset="0"/>
                <a:cs typeface="Segoe UI" panose="020B0502040204020203" pitchFamily="34" charset="0"/>
              </a:rPr>
              <a:t>eksimishirmu ületamine </a:t>
            </a:r>
            <a:r>
              <a:rPr lang="et-EE" sz="2799" dirty="0">
                <a:solidFill>
                  <a:prstClr val="black">
                    <a:lumMod val="75000"/>
                    <a:lumOff val="25000"/>
                  </a:prstClr>
                </a:solidFill>
                <a:latin typeface="Segoe UI" panose="020B0502040204020203" pitchFamily="34" charset="0"/>
                <a:cs typeface="Segoe UI" panose="020B0502040204020203" pitchFamily="34" charset="0"/>
              </a:rPr>
              <a:t>ja julgus ning </a:t>
            </a:r>
            <a:r>
              <a:rPr lang="et-EE" sz="2799" b="1" dirty="0">
                <a:solidFill>
                  <a:prstClr val="black">
                    <a:lumMod val="75000"/>
                    <a:lumOff val="25000"/>
                  </a:prstClr>
                </a:solidFill>
                <a:latin typeface="Segoe UI" panose="020B0502040204020203" pitchFamily="34" charset="0"/>
                <a:cs typeface="Segoe UI" panose="020B0502040204020203" pitchFamily="34" charset="0"/>
              </a:rPr>
              <a:t>oskus lahti lasta</a:t>
            </a:r>
            <a:r>
              <a:rPr lang="et-EE" sz="2799" dirty="0">
                <a:solidFill>
                  <a:prstClr val="black">
                    <a:lumMod val="75000"/>
                    <a:lumOff val="25000"/>
                  </a:prstClr>
                </a:solidFill>
                <a:latin typeface="Segoe UI" panose="020B0502040204020203" pitchFamily="34" charset="0"/>
                <a:cs typeface="Segoe UI" panose="020B0502040204020203" pitchFamily="34" charset="0"/>
              </a:rPr>
              <a:t> sellest, mis enam ei toimi.</a:t>
            </a:r>
          </a:p>
          <a:p>
            <a:pPr marL="0" indent="0" defTabSz="914126">
              <a:lnSpc>
                <a:spcPct val="100000"/>
              </a:lnSpc>
              <a:spcAft>
                <a:spcPts val="600"/>
              </a:spcAft>
              <a:buNone/>
              <a:defRPr/>
            </a:pPr>
            <a:endParaRPr lang="et-EE" sz="2799" dirty="0">
              <a:solidFill>
                <a:prstClr val="black">
                  <a:lumMod val="75000"/>
                  <a:lumOff val="25000"/>
                </a:prst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11246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33402"/>
            <a:ext cx="10383781" cy="1143000"/>
          </a:xfrm>
        </p:spPr>
        <p:txBody>
          <a:bodyPr>
            <a:normAutofit/>
          </a:bodyPr>
          <a:lstStyle/>
          <a:p>
            <a:pPr eaLnBrk="1" hangingPunct="1"/>
            <a:r>
              <a:rPr lang="et-EE" altLang="en-US" sz="4400" dirty="0">
                <a:solidFill>
                  <a:schemeClr val="accent1"/>
                </a:solidFill>
              </a:rPr>
              <a:t>INIMESE ARENG</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1117600" y="1551709"/>
            <a:ext cx="8996218" cy="4679076"/>
          </a:xfrm>
        </p:spPr>
        <p:txBody>
          <a:bodyPr>
            <a:normAutofit/>
          </a:bodyPr>
          <a:lstStyle/>
          <a:p>
            <a:pPr marL="360" indent="0">
              <a:lnSpc>
                <a:spcPct val="100000"/>
              </a:lnSpc>
              <a:spcBef>
                <a:spcPts val="561"/>
              </a:spcBef>
              <a:buNone/>
            </a:pPr>
            <a:r>
              <a:rPr lang="en-GB" sz="2800" b="1" strike="noStrike" spc="-1" dirty="0" err="1">
                <a:solidFill>
                  <a:srgbClr val="000000"/>
                </a:solidFill>
                <a:latin typeface="Segoe UI" panose="020B0502040204020203" pitchFamily="34" charset="0"/>
                <a:cs typeface="Segoe UI" panose="020B0502040204020203" pitchFamily="34" charset="0"/>
              </a:rPr>
              <a:t>Arengu</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tõukejõuks</a:t>
            </a:r>
            <a:r>
              <a:rPr lang="en-GB" sz="2800" b="1" strike="noStrike" spc="-1" dirty="0">
                <a:solidFill>
                  <a:srgbClr val="000000"/>
                </a:solidFill>
                <a:latin typeface="Segoe UI" panose="020B0502040204020203" pitchFamily="34" charset="0"/>
                <a:cs typeface="Segoe UI" panose="020B0502040204020203" pitchFamily="34" charset="0"/>
              </a:rPr>
              <a:t> on </a:t>
            </a:r>
            <a:r>
              <a:rPr lang="en-GB" sz="2800" b="1" strike="noStrike" spc="-1" dirty="0" err="1">
                <a:solidFill>
                  <a:srgbClr val="000000"/>
                </a:solidFill>
                <a:latin typeface="Segoe UI" panose="020B0502040204020203" pitchFamily="34" charset="0"/>
                <a:cs typeface="Segoe UI" panose="020B0502040204020203" pitchFamily="34" charset="0"/>
              </a:rPr>
              <a:t>vastupanu</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kohtamine</a:t>
            </a:r>
            <a:r>
              <a:rPr lang="en-GB" sz="2800" b="1" strike="noStrike" spc="-1" dirty="0">
                <a:solidFill>
                  <a:srgbClr val="000000"/>
                </a:solidFill>
                <a:latin typeface="Segoe UI" panose="020B0502040204020203" pitchFamily="34" charset="0"/>
                <a:cs typeface="Segoe UI" panose="020B0502040204020203" pitchFamily="34" charset="0"/>
              </a:rPr>
              <a:t> ja </a:t>
            </a:r>
            <a:r>
              <a:rPr lang="en-GB" sz="2800" b="1" strike="noStrike" spc="-1" dirty="0" err="1">
                <a:solidFill>
                  <a:srgbClr val="000000"/>
                </a:solidFill>
                <a:latin typeface="Segoe UI" panose="020B0502040204020203" pitchFamily="34" charset="0"/>
                <a:cs typeface="Segoe UI" panose="020B0502040204020203" pitchFamily="34" charset="0"/>
              </a:rPr>
              <a:t>sellega</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toimetulek</a:t>
            </a:r>
            <a:r>
              <a:rPr lang="en-GB" sz="2800" b="0" strike="noStrike" spc="-1" dirty="0">
                <a:solidFill>
                  <a:srgbClr val="000000"/>
                </a:solidFill>
                <a:latin typeface="Segoe UI" panose="020B0502040204020203" pitchFamily="34" charset="0"/>
                <a:cs typeface="Segoe UI" panose="020B0502040204020203" pitchFamily="34" charset="0"/>
              </a:rPr>
              <a:t>. Seda </a:t>
            </a:r>
            <a:r>
              <a:rPr lang="en-GB" sz="2800" b="0" strike="noStrike" spc="-1" dirty="0" err="1">
                <a:solidFill>
                  <a:srgbClr val="000000"/>
                </a:solidFill>
                <a:latin typeface="Segoe UI" panose="020B0502040204020203" pitchFamily="34" charset="0"/>
                <a:cs typeface="Segoe UI" panose="020B0502040204020203" pitchFamily="34" charset="0"/>
              </a:rPr>
              <a:t>nii</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kehalises</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arengus</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kui</a:t>
            </a:r>
            <a:r>
              <a:rPr lang="en-GB" sz="2800" b="0" strike="noStrike" spc="-1" dirty="0">
                <a:solidFill>
                  <a:srgbClr val="000000"/>
                </a:solidFill>
                <a:latin typeface="Segoe UI" panose="020B0502040204020203" pitchFamily="34" charset="0"/>
                <a:cs typeface="Segoe UI" panose="020B0502040204020203" pitchFamily="34" charset="0"/>
              </a:rPr>
              <a:t> ka </a:t>
            </a:r>
            <a:r>
              <a:rPr lang="en-GB" sz="2800" b="0" strike="noStrike" spc="-1" dirty="0" err="1">
                <a:solidFill>
                  <a:srgbClr val="000000"/>
                </a:solidFill>
                <a:latin typeface="Segoe UI" panose="020B0502040204020203" pitchFamily="34" charset="0"/>
                <a:cs typeface="Segoe UI" panose="020B0502040204020203" pitchFamily="34" charset="0"/>
              </a:rPr>
              <a:t>tulevikuväljavaadete</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puudumisel</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rahulolematuses</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käesoleva</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olukorraga</a:t>
            </a:r>
            <a:r>
              <a:rPr lang="en-GB" sz="2800" b="0" strike="noStrike" spc="-1" dirty="0">
                <a:solidFill>
                  <a:srgbClr val="000000"/>
                </a:solidFill>
                <a:latin typeface="Segoe UI" panose="020B0502040204020203" pitchFamily="34" charset="0"/>
                <a:cs typeface="Segoe UI" panose="020B0502040204020203" pitchFamily="34" charset="0"/>
              </a:rPr>
              <a:t> ja </a:t>
            </a:r>
            <a:r>
              <a:rPr lang="en-GB" sz="2800" b="0" strike="noStrike" spc="-1" dirty="0" err="1">
                <a:solidFill>
                  <a:srgbClr val="000000"/>
                </a:solidFill>
                <a:latin typeface="Segoe UI" panose="020B0502040204020203" pitchFamily="34" charset="0"/>
                <a:cs typeface="Segoe UI" panose="020B0502040204020203" pitchFamily="34" charset="0"/>
              </a:rPr>
              <a:t>igasuguste</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teiste</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läbielamiste</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0" strike="noStrike" spc="-1" dirty="0" err="1">
                <a:solidFill>
                  <a:srgbClr val="000000"/>
                </a:solidFill>
                <a:latin typeface="Segoe UI" panose="020B0502040204020203" pitchFamily="34" charset="0"/>
                <a:cs typeface="Segoe UI" panose="020B0502040204020203" pitchFamily="34" charset="0"/>
              </a:rPr>
              <a:t>puhul</a:t>
            </a:r>
            <a:r>
              <a:rPr lang="en-GB" sz="2800" b="0"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a:solidFill>
                  <a:srgbClr val="000000"/>
                </a:solidFill>
                <a:latin typeface="Segoe UI" panose="020B0502040204020203" pitchFamily="34" charset="0"/>
                <a:cs typeface="Segoe UI" panose="020B0502040204020203" pitchFamily="34" charset="0"/>
              </a:rPr>
              <a:t>See </a:t>
            </a:r>
            <a:r>
              <a:rPr lang="en-GB" sz="2800" b="1" strike="noStrike" spc="-1" dirty="0" err="1">
                <a:solidFill>
                  <a:srgbClr val="000000"/>
                </a:solidFill>
                <a:latin typeface="Segoe UI" panose="020B0502040204020203" pitchFamily="34" charset="0"/>
                <a:cs typeface="Segoe UI" panose="020B0502040204020203" pitchFamily="34" charset="0"/>
              </a:rPr>
              <a:t>vastupanu</a:t>
            </a:r>
            <a:r>
              <a:rPr lang="en-GB" sz="2800" b="1" strike="noStrike" spc="-1" dirty="0">
                <a:solidFill>
                  <a:srgbClr val="000000"/>
                </a:solidFill>
                <a:latin typeface="Segoe UI" panose="020B0502040204020203" pitchFamily="34" charset="0"/>
                <a:cs typeface="Segoe UI" panose="020B0502040204020203" pitchFamily="34" charset="0"/>
              </a:rPr>
              <a:t> on </a:t>
            </a:r>
            <a:r>
              <a:rPr lang="en-GB" sz="2800" b="1" strike="noStrike" spc="-1" dirty="0" err="1">
                <a:solidFill>
                  <a:srgbClr val="000000"/>
                </a:solidFill>
                <a:latin typeface="Segoe UI" panose="020B0502040204020203" pitchFamily="34" charset="0"/>
                <a:cs typeface="Segoe UI" panose="020B0502040204020203" pitchFamily="34" charset="0"/>
              </a:rPr>
              <a:t>arengu</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abistaja</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ning</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tuleneb</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heidutavatest</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sisemistest</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läbielamistest</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mida</a:t>
            </a:r>
            <a:r>
              <a:rPr lang="en-GB" sz="2800" b="1" strike="noStrike" spc="-1" dirty="0">
                <a:solidFill>
                  <a:srgbClr val="000000"/>
                </a:solidFill>
                <a:latin typeface="Segoe UI" panose="020B0502040204020203" pitchFamily="34" charset="0"/>
                <a:cs typeface="Segoe UI" panose="020B0502040204020203" pitchFamily="34" charset="0"/>
              </a:rPr>
              <a:t> pole </a:t>
            </a:r>
            <a:r>
              <a:rPr lang="en-GB" sz="2800" b="1" strike="noStrike" spc="-1" dirty="0" err="1">
                <a:solidFill>
                  <a:srgbClr val="000000"/>
                </a:solidFill>
                <a:latin typeface="Segoe UI" panose="020B0502040204020203" pitchFamily="34" charset="0"/>
                <a:cs typeface="Segoe UI" panose="020B0502040204020203" pitchFamily="34" charset="0"/>
              </a:rPr>
              <a:t>veel</a:t>
            </a:r>
            <a:r>
              <a:rPr lang="en-GB" sz="2800" b="1" strike="noStrike" spc="-1" dirty="0">
                <a:solidFill>
                  <a:srgbClr val="000000"/>
                </a:solidFill>
                <a:latin typeface="Segoe UI" panose="020B0502040204020203" pitchFamily="34" charset="0"/>
                <a:cs typeface="Segoe UI" panose="020B0502040204020203" pitchFamily="34" charset="0"/>
              </a:rPr>
              <a:t> </a:t>
            </a:r>
            <a:r>
              <a:rPr lang="en-GB" sz="2800" b="1" strike="noStrike" spc="-1" dirty="0" err="1">
                <a:solidFill>
                  <a:srgbClr val="000000"/>
                </a:solidFill>
                <a:latin typeface="Segoe UI" panose="020B0502040204020203" pitchFamily="34" charset="0"/>
                <a:cs typeface="Segoe UI" panose="020B0502040204020203" pitchFamily="34" charset="0"/>
              </a:rPr>
              <a:t>mõistetud</a:t>
            </a:r>
            <a:r>
              <a:rPr lang="en-GB" sz="2800" b="0" strike="noStrike" spc="-1" dirty="0">
                <a:solidFill>
                  <a:srgbClr val="000000"/>
                </a:solidFill>
                <a:latin typeface="Segoe UI" panose="020B0502040204020203" pitchFamily="34" charset="0"/>
                <a:cs typeface="Segoe UI" panose="020B0502040204020203" pitchFamily="34" charset="0"/>
              </a:rPr>
              <a:t>. </a:t>
            </a:r>
            <a:endParaRPr lang="et-EE" sz="2800" b="0" strike="noStrike" spc="-1" dirty="0">
              <a:solidFill>
                <a:srgbClr val="000000"/>
              </a:solidFill>
              <a:latin typeface="Segoe UI" panose="020B0502040204020203" pitchFamily="34" charset="0"/>
              <a:cs typeface="Segoe UI" panose="020B0502040204020203" pitchFamily="34" charset="0"/>
            </a:endParaRPr>
          </a:p>
          <a:p>
            <a:pPr marL="360" indent="0">
              <a:lnSpc>
                <a:spcPct val="100000"/>
              </a:lnSpc>
              <a:spcBef>
                <a:spcPts val="561"/>
              </a:spcBef>
              <a:buNone/>
            </a:pPr>
            <a:endParaRPr lang="en-GB" sz="2800" b="0" strike="noStrike" spc="-1" dirty="0">
              <a:solidFill>
                <a:srgbClr val="000000"/>
              </a:solidFill>
              <a:latin typeface="Segoe UI" panose="020B0502040204020203" pitchFamily="34" charset="0"/>
              <a:cs typeface="Segoe UI" panose="020B0502040204020203" pitchFamily="34" charset="0"/>
            </a:endParaRPr>
          </a:p>
          <a:p>
            <a:pPr marL="360" indent="0" algn="r">
              <a:lnSpc>
                <a:spcPct val="100000"/>
              </a:lnSpc>
              <a:spcBef>
                <a:spcPts val="400"/>
              </a:spcBef>
              <a:buNone/>
            </a:pPr>
            <a:r>
              <a:rPr lang="et-EE" sz="2400" b="0" i="1" strike="noStrike" spc="-1" dirty="0">
                <a:solidFill>
                  <a:srgbClr val="000000"/>
                </a:solidFill>
                <a:latin typeface="Segoe UI" panose="020B0502040204020203" pitchFamily="34" charset="0"/>
                <a:cs typeface="Segoe UI" panose="020B0502040204020203" pitchFamily="34" charset="0"/>
              </a:rPr>
              <a:t>		</a:t>
            </a:r>
            <a:r>
              <a:rPr lang="en-GB" sz="2400" b="0" i="1" strike="noStrike" spc="-1" dirty="0">
                <a:solidFill>
                  <a:srgbClr val="000000"/>
                </a:solidFill>
                <a:latin typeface="Segoe UI" panose="020B0502040204020203" pitchFamily="34" charset="0"/>
                <a:cs typeface="Segoe UI" panose="020B0502040204020203" pitchFamily="34" charset="0"/>
              </a:rPr>
              <a:t>Bernard </a:t>
            </a:r>
            <a:r>
              <a:rPr lang="en-GB" sz="2400" b="0" i="1" strike="noStrike" spc="-1" dirty="0" err="1">
                <a:solidFill>
                  <a:srgbClr val="000000"/>
                </a:solidFill>
                <a:latin typeface="Segoe UI" panose="020B0502040204020203" pitchFamily="34" charset="0"/>
                <a:cs typeface="Segoe UI" panose="020B0502040204020203" pitchFamily="34" charset="0"/>
              </a:rPr>
              <a:t>Lievegoed</a:t>
            </a:r>
            <a:r>
              <a:rPr lang="en-GB" sz="2400" b="0" i="1" strike="noStrike" spc="-1" dirty="0">
                <a:solidFill>
                  <a:srgbClr val="000000"/>
                </a:solidFill>
                <a:latin typeface="Segoe UI" panose="020B0502040204020203" pitchFamily="34" charset="0"/>
                <a:cs typeface="Segoe UI" panose="020B0502040204020203" pitchFamily="34" charset="0"/>
              </a:rPr>
              <a:t> "</a:t>
            </a:r>
            <a:r>
              <a:rPr lang="en-GB" sz="2400" b="0" i="1" strike="noStrike" spc="-1" dirty="0" err="1">
                <a:solidFill>
                  <a:srgbClr val="000000"/>
                </a:solidFill>
                <a:latin typeface="Segoe UI" panose="020B0502040204020203" pitchFamily="34" charset="0"/>
                <a:cs typeface="Segoe UI" panose="020B0502040204020203" pitchFamily="34" charset="0"/>
              </a:rPr>
              <a:t>Inimene</a:t>
            </a:r>
            <a:r>
              <a:rPr lang="en-GB" sz="2400" b="0" i="1" strike="noStrike" spc="-1" dirty="0">
                <a:solidFill>
                  <a:srgbClr val="000000"/>
                </a:solidFill>
                <a:latin typeface="Segoe UI" panose="020B0502040204020203" pitchFamily="34" charset="0"/>
                <a:cs typeface="Segoe UI" panose="020B0502040204020203" pitchFamily="34" charset="0"/>
              </a:rPr>
              <a:t> </a:t>
            </a:r>
            <a:r>
              <a:rPr lang="en-GB" sz="2400" b="0" i="1" strike="noStrike" spc="-1" dirty="0" err="1">
                <a:solidFill>
                  <a:srgbClr val="000000"/>
                </a:solidFill>
                <a:latin typeface="Segoe UI" panose="020B0502040204020203" pitchFamily="34" charset="0"/>
                <a:cs typeface="Segoe UI" panose="020B0502040204020203" pitchFamily="34" charset="0"/>
              </a:rPr>
              <a:t>lävel</a:t>
            </a:r>
            <a:r>
              <a:rPr lang="en-GB" sz="2400" b="0" i="1" strike="noStrike" spc="-1" dirty="0">
                <a:solidFill>
                  <a:srgbClr val="000000"/>
                </a:solidFill>
                <a:latin typeface="Segoe UI" panose="020B0502040204020203" pitchFamily="34" charset="0"/>
                <a:cs typeface="Segoe UI" panose="020B0502040204020203" pitchFamily="34" charset="0"/>
              </a:rPr>
              <a:t>„</a:t>
            </a:r>
            <a:endParaRPr lang="et-EE" sz="2799"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7" name="Picture 2">
            <a:extLst>
              <a:ext uri="{FF2B5EF4-FFF2-40B4-BE49-F238E27FC236}">
                <a16:creationId xmlns:a16="http://schemas.microsoft.com/office/drawing/2014/main" id="{C44798F5-426A-4E8D-9A0B-27AD0BB59D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525" y="6214847"/>
            <a:ext cx="1212809" cy="5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732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33402"/>
            <a:ext cx="10383781" cy="1143000"/>
          </a:xfrm>
        </p:spPr>
        <p:txBody>
          <a:bodyPr>
            <a:normAutofit/>
          </a:bodyPr>
          <a:lstStyle/>
          <a:p>
            <a:pPr eaLnBrk="1" hangingPunct="1"/>
            <a:r>
              <a:rPr lang="et-EE" altLang="en-US" sz="4400" dirty="0">
                <a:solidFill>
                  <a:schemeClr val="accent1"/>
                </a:solidFill>
              </a:rPr>
              <a:t>ÜHINE ARENG</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473825" y="1396538"/>
            <a:ext cx="11097491" cy="4834247"/>
          </a:xfrm>
        </p:spPr>
        <p:txBody>
          <a:bodyPr>
            <a:normAutofit fontScale="92500" lnSpcReduction="10000"/>
          </a:bodyPr>
          <a:lstStyle/>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Kui senisest üksteisega koos olemisest on saanud üksteise vastu</a:t>
            </a:r>
            <a:br>
              <a:rPr lang="et-EE" sz="2799" dirty="0">
                <a:solidFill>
                  <a:prstClr val="black">
                    <a:lumMod val="75000"/>
                    <a:lumOff val="25000"/>
                  </a:prstClr>
                </a:solidFill>
                <a:latin typeface="Segoe UI" panose="020B0502040204020203" pitchFamily="34" charset="0"/>
                <a:cs typeface="Segoe UI" panose="020B0502040204020203" pitchFamily="34" charset="0"/>
              </a:rPr>
            </a:br>
            <a:r>
              <a:rPr lang="et-EE" sz="2799" dirty="0">
                <a:solidFill>
                  <a:prstClr val="black">
                    <a:lumMod val="75000"/>
                    <a:lumOff val="25000"/>
                  </a:prstClr>
                </a:solidFill>
                <a:latin typeface="Segoe UI" panose="020B0502040204020203" pitchFamily="34" charset="0"/>
                <a:cs typeface="Segoe UI" panose="020B0502040204020203" pitchFamily="34" charset="0"/>
              </a:rPr>
              <a:t>olemine ja pinged eskaleeruvad, tulevad konfliktides alati nähtavale</a:t>
            </a:r>
            <a:br>
              <a:rPr lang="et-EE" sz="2799" dirty="0">
                <a:solidFill>
                  <a:prstClr val="black">
                    <a:lumMod val="75000"/>
                    <a:lumOff val="25000"/>
                  </a:prstClr>
                </a:solidFill>
                <a:latin typeface="Segoe UI" panose="020B0502040204020203" pitchFamily="34" charset="0"/>
                <a:cs typeface="Segoe UI" panose="020B0502040204020203" pitchFamily="34" charset="0"/>
              </a:rPr>
            </a:br>
            <a:r>
              <a:rPr lang="et-EE" sz="2799" dirty="0">
                <a:solidFill>
                  <a:prstClr val="black">
                    <a:lumMod val="75000"/>
                    <a:lumOff val="25000"/>
                  </a:prstClr>
                </a:solidFill>
                <a:latin typeface="Segoe UI" panose="020B0502040204020203" pitchFamily="34" charset="0"/>
                <a:cs typeface="Segoe UI" panose="020B0502040204020203" pitchFamily="34" charset="0"/>
              </a:rPr>
              <a:t>meie  </a:t>
            </a:r>
            <a:r>
              <a:rPr lang="et-EE" sz="2799" b="1" dirty="0">
                <a:solidFill>
                  <a:prstClr val="black">
                    <a:lumMod val="75000"/>
                    <a:lumOff val="25000"/>
                  </a:prstClr>
                </a:solidFill>
                <a:latin typeface="Segoe UI" panose="020B0502040204020203" pitchFamily="34" charset="0"/>
                <a:cs typeface="Segoe UI" panose="020B0502040204020203" pitchFamily="34" charset="0"/>
              </a:rPr>
              <a:t>suurimad väljakutsed arenguks</a:t>
            </a:r>
            <a:r>
              <a:rPr lang="et-EE" sz="2799" dirty="0">
                <a:solidFill>
                  <a:prstClr val="black">
                    <a:lumMod val="75000"/>
                    <a:lumOff val="25000"/>
                  </a:prstClr>
                </a:solidFill>
                <a:latin typeface="Segoe UI" panose="020B0502040204020203" pitchFamily="34" charset="0"/>
                <a:cs typeface="Segoe UI" panose="020B0502040204020203" pitchFamily="34" charset="0"/>
              </a:rPr>
              <a:t>. </a:t>
            </a:r>
          </a:p>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Peaksime endalt küsima: kus ma olen jõudnud oma või teiste piirideni? </a:t>
            </a:r>
          </a:p>
          <a:p>
            <a:pPr marL="0" indent="0" defTabSz="914126">
              <a:lnSpc>
                <a:spcPct val="100000"/>
              </a:lnSpc>
              <a:spcAft>
                <a:spcPts val="600"/>
              </a:spcAft>
              <a:buNone/>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Milliseid võimeid </a:t>
            </a:r>
            <a:r>
              <a:rPr lang="et-EE" sz="2799" dirty="0">
                <a:solidFill>
                  <a:prstClr val="black">
                    <a:lumMod val="75000"/>
                    <a:lumOff val="25000"/>
                  </a:prstClr>
                </a:solidFill>
                <a:latin typeface="Segoe UI" panose="020B0502040204020203" pitchFamily="34" charset="0"/>
                <a:cs typeface="Segoe UI" panose="020B0502040204020203" pitchFamily="34" charset="0"/>
              </a:rPr>
              <a:t>see konfliktiolukord minult nõuab? </a:t>
            </a:r>
            <a:br>
              <a:rPr lang="et-EE" sz="2799" dirty="0">
                <a:solidFill>
                  <a:prstClr val="black">
                    <a:lumMod val="75000"/>
                    <a:lumOff val="25000"/>
                  </a:prstClr>
                </a:solidFill>
                <a:latin typeface="Segoe UI" panose="020B0502040204020203" pitchFamily="34" charset="0"/>
                <a:cs typeface="Segoe UI" panose="020B0502040204020203" pitchFamily="34" charset="0"/>
              </a:rPr>
            </a:br>
            <a:r>
              <a:rPr lang="et-EE" sz="2799" dirty="0">
                <a:solidFill>
                  <a:prstClr val="black">
                    <a:lumMod val="75000"/>
                    <a:lumOff val="25000"/>
                  </a:prstClr>
                </a:solidFill>
                <a:latin typeface="Segoe UI" panose="020B0502040204020203" pitchFamily="34" charset="0"/>
                <a:cs typeface="Segoe UI" panose="020B0502040204020203" pitchFamily="34" charset="0"/>
              </a:rPr>
              <a:t>Mida saan selle konflikti abil </a:t>
            </a:r>
            <a:r>
              <a:rPr lang="et-EE" sz="2799" b="1" dirty="0">
                <a:solidFill>
                  <a:prstClr val="black">
                    <a:lumMod val="75000"/>
                    <a:lumOff val="25000"/>
                  </a:prstClr>
                </a:solidFill>
                <a:latin typeface="Segoe UI" panose="020B0502040204020203" pitchFamily="34" charset="0"/>
                <a:cs typeface="Segoe UI" panose="020B0502040204020203" pitchFamily="34" charset="0"/>
              </a:rPr>
              <a:t>endas arendada</a:t>
            </a:r>
            <a:r>
              <a:rPr lang="et-EE" sz="2799" dirty="0">
                <a:solidFill>
                  <a:prstClr val="black">
                    <a:lumMod val="75000"/>
                    <a:lumOff val="25000"/>
                  </a:prstClr>
                </a:solidFill>
                <a:latin typeface="Segoe UI" panose="020B0502040204020203" pitchFamily="34" charset="0"/>
                <a:cs typeface="Segoe UI" panose="020B0502040204020203" pitchFamily="34" charset="0"/>
              </a:rPr>
              <a:t>? </a:t>
            </a:r>
            <a:br>
              <a:rPr lang="et-EE" sz="2799" dirty="0">
                <a:solidFill>
                  <a:prstClr val="black">
                    <a:lumMod val="75000"/>
                    <a:lumOff val="25000"/>
                  </a:prstClr>
                </a:solidFill>
                <a:latin typeface="Segoe UI" panose="020B0502040204020203" pitchFamily="34" charset="0"/>
                <a:cs typeface="Segoe UI" panose="020B0502040204020203" pitchFamily="34" charset="0"/>
              </a:rPr>
            </a:br>
            <a:r>
              <a:rPr lang="et-EE" sz="2799" dirty="0">
                <a:solidFill>
                  <a:prstClr val="black">
                    <a:lumMod val="75000"/>
                    <a:lumOff val="25000"/>
                  </a:prstClr>
                </a:solidFill>
                <a:latin typeface="Segoe UI" panose="020B0502040204020203" pitchFamily="34" charset="0"/>
                <a:cs typeface="Segoe UI" panose="020B0502040204020203" pitchFamily="34" charset="0"/>
              </a:rPr>
              <a:t>Mida saame </a:t>
            </a:r>
            <a:r>
              <a:rPr lang="et-EE" sz="2799" b="1" dirty="0">
                <a:solidFill>
                  <a:prstClr val="black">
                    <a:lumMod val="75000"/>
                    <a:lumOff val="25000"/>
                  </a:prstClr>
                </a:solidFill>
                <a:latin typeface="Segoe UI" panose="020B0502040204020203" pitchFamily="34" charset="0"/>
                <a:cs typeface="Segoe UI" panose="020B0502040204020203" pitchFamily="34" charset="0"/>
              </a:rPr>
              <a:t>ainult üheskoos õppida</a:t>
            </a:r>
            <a:r>
              <a:rPr lang="et-EE" sz="2799" dirty="0">
                <a:solidFill>
                  <a:prstClr val="black">
                    <a:lumMod val="75000"/>
                    <a:lumOff val="25000"/>
                  </a:prstClr>
                </a:solidFill>
                <a:latin typeface="Segoe UI" panose="020B0502040204020203" pitchFamily="34" charset="0"/>
                <a:cs typeface="Segoe UI" panose="020B0502040204020203" pitchFamily="34" charset="0"/>
              </a:rPr>
              <a:t>, kui võtame konflikti esitatava väljakutse vastu? </a:t>
            </a:r>
          </a:p>
          <a:p>
            <a:pPr marL="0" indent="0" defTabSz="914126">
              <a:lnSpc>
                <a:spcPct val="100000"/>
              </a:lnSpc>
              <a:spcAft>
                <a:spcPts val="600"/>
              </a:spcAft>
              <a:buNone/>
              <a:defRPr/>
            </a:pPr>
            <a:r>
              <a:rPr lang="et-EE" sz="2799" dirty="0">
                <a:solidFill>
                  <a:prstClr val="black">
                    <a:lumMod val="75000"/>
                    <a:lumOff val="25000"/>
                  </a:prstClr>
                </a:solidFill>
                <a:latin typeface="Segoe UI" panose="020B0502040204020203" pitchFamily="34" charset="0"/>
                <a:cs typeface="Segoe UI" panose="020B0502040204020203" pitchFamily="34" charset="0"/>
              </a:rPr>
              <a:t>Mingi </a:t>
            </a:r>
            <a:r>
              <a:rPr lang="et-EE" sz="2799" b="1" dirty="0">
                <a:solidFill>
                  <a:prstClr val="black">
                    <a:lumMod val="75000"/>
                    <a:lumOff val="25000"/>
                  </a:prstClr>
                </a:solidFill>
                <a:latin typeface="Segoe UI" panose="020B0502040204020203" pitchFamily="34" charset="0"/>
                <a:cs typeface="Segoe UI" panose="020B0502040204020203" pitchFamily="34" charset="0"/>
              </a:rPr>
              <a:t>rühm läbib koostöös alati ühise arengutee</a:t>
            </a:r>
            <a:r>
              <a:rPr lang="et-EE" sz="2799" dirty="0">
                <a:solidFill>
                  <a:prstClr val="black">
                    <a:lumMod val="75000"/>
                    <a:lumOff val="25000"/>
                  </a:prstClr>
                </a:solidFill>
                <a:latin typeface="Segoe UI" panose="020B0502040204020203" pitchFamily="34" charset="0"/>
                <a:cs typeface="Segoe UI" panose="020B0502040204020203" pitchFamily="34" charset="0"/>
              </a:rPr>
              <a:t>, ka siis, kui ta pole sellest teadlik.</a:t>
            </a:r>
          </a:p>
        </p:txBody>
      </p:sp>
      <p:pic>
        <p:nvPicPr>
          <p:cNvPr id="7" name="Picture 2">
            <a:extLst>
              <a:ext uri="{FF2B5EF4-FFF2-40B4-BE49-F238E27FC236}">
                <a16:creationId xmlns:a16="http://schemas.microsoft.com/office/drawing/2014/main" id="{C44798F5-426A-4E8D-9A0B-27AD0BB59DA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525" y="6214847"/>
            <a:ext cx="1212809" cy="5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02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951978" y="2514601"/>
            <a:ext cx="10772384" cy="2819400"/>
          </a:xfrm>
        </p:spPr>
        <p:txBody>
          <a:bodyPr rtlCol="0"/>
          <a:lstStyle/>
          <a:p>
            <a:pPr rtl="0"/>
            <a:r>
              <a:rPr lang="et-EE" dirty="0"/>
              <a:t>III OSA </a:t>
            </a:r>
            <a:br>
              <a:rPr lang="et-EE" dirty="0"/>
            </a:br>
            <a:r>
              <a:rPr lang="et-EE" dirty="0"/>
              <a:t>Organisatsiooni allsüsteemid</a:t>
            </a:r>
          </a:p>
        </p:txBody>
      </p:sp>
    </p:spTree>
    <p:extLst>
      <p:ext uri="{BB962C8B-B14F-4D97-AF65-F5344CB8AC3E}">
        <p14:creationId xmlns:p14="http://schemas.microsoft.com/office/powerpoint/2010/main" val="22535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3690-1973-4157-8948-6590B2D261F5}"/>
              </a:ext>
            </a:extLst>
          </p:cNvPr>
          <p:cNvSpPr>
            <a:spLocks noGrp="1"/>
          </p:cNvSpPr>
          <p:nvPr>
            <p:ph idx="1"/>
          </p:nvPr>
        </p:nvSpPr>
        <p:spPr>
          <a:xfrm>
            <a:off x="1522414" y="1828800"/>
            <a:ext cx="9601200" cy="4473146"/>
          </a:xfrm>
        </p:spPr>
        <p:txBody>
          <a:bodyPr>
            <a:normAutofit/>
          </a:bodyPr>
          <a:lstStyle/>
          <a:p>
            <a:r>
              <a:rPr lang="et-EE" sz="3200" dirty="0"/>
              <a:t>Praktiline harjutus arengufaaside kogemiseks.</a:t>
            </a:r>
          </a:p>
          <a:p>
            <a:r>
              <a:rPr lang="et-EE" sz="3200" dirty="0"/>
              <a:t>Ettevõtte kolm </a:t>
            </a:r>
            <a:r>
              <a:rPr lang="et-EE" sz="3200" dirty="0" err="1"/>
              <a:t>allsüsteemi</a:t>
            </a:r>
            <a:r>
              <a:rPr lang="et-EE" sz="3200" dirty="0"/>
              <a:t> ja nendevaheline pinge.</a:t>
            </a:r>
          </a:p>
          <a:p>
            <a:r>
              <a:rPr lang="et-EE" sz="3200" dirty="0"/>
              <a:t>Arengu olemusest lähemalt.</a:t>
            </a:r>
          </a:p>
          <a:p>
            <a:r>
              <a:rPr lang="et-EE" sz="3200" dirty="0"/>
              <a:t>Seitse olemuselementi ja nende muutumine.</a:t>
            </a:r>
          </a:p>
          <a:p>
            <a:r>
              <a:rPr lang="et-EE" sz="3200" dirty="0"/>
              <a:t>Väärtuse loomise ahel ettevõttes.</a:t>
            </a:r>
          </a:p>
          <a:p>
            <a:pPr marL="0" indent="0">
              <a:buNone/>
            </a:pPr>
            <a:endParaRPr lang="et-EE" sz="3200" dirty="0"/>
          </a:p>
        </p:txBody>
      </p:sp>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1425039" y="332656"/>
            <a:ext cx="9698575" cy="1143000"/>
          </a:xfrm>
        </p:spPr>
        <p:txBody>
          <a:bodyPr>
            <a:normAutofit/>
          </a:bodyPr>
          <a:lstStyle/>
          <a:p>
            <a:pPr eaLnBrk="1" hangingPunct="1"/>
            <a:r>
              <a:rPr lang="et-EE" altLang="en-US" sz="4400" dirty="0">
                <a:solidFill>
                  <a:schemeClr val="accent1"/>
                </a:solidFill>
              </a:rPr>
              <a:t>MÄRKSÕNAD</a:t>
            </a:r>
            <a:endParaRPr lang="en-GB" altLang="en-US" sz="4400" dirty="0">
              <a:solidFill>
                <a:schemeClr val="accent1"/>
              </a:solidFill>
            </a:endParaRPr>
          </a:p>
        </p:txBody>
      </p:sp>
    </p:spTree>
    <p:extLst>
      <p:ext uri="{BB962C8B-B14F-4D97-AF65-F5344CB8AC3E}">
        <p14:creationId xmlns:p14="http://schemas.microsoft.com/office/powerpoint/2010/main" val="194245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1522414" y="332656"/>
            <a:ext cx="9601200" cy="1143000"/>
          </a:xfrm>
        </p:spPr>
        <p:txBody>
          <a:bodyPr>
            <a:normAutofit/>
          </a:bodyPr>
          <a:lstStyle/>
          <a:p>
            <a:pPr eaLnBrk="1" hangingPunct="1"/>
            <a:r>
              <a:rPr lang="et" altLang="en-US" sz="4400" dirty="0">
                <a:solidFill>
                  <a:schemeClr val="accent1"/>
                </a:solidFill>
              </a:rPr>
              <a:t>ETTEVÕTTE ALLSÜSTEEMID</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2208212" y="1987550"/>
            <a:ext cx="7772400" cy="3962400"/>
          </a:xfrm>
        </p:spPr>
        <p:txBody>
          <a:bodyPr/>
          <a:lstStyle/>
          <a:p>
            <a:pPr marL="533400" indent="-533400">
              <a:buNone/>
            </a:pPr>
            <a:r>
              <a:rPr lang="et" altLang="en-US"/>
              <a:t>	</a:t>
            </a:r>
            <a:r>
              <a:rPr lang="et" altLang="en-US" sz="3200"/>
              <a:t>Igal ettevõttel on süsteemseks toimimiseks vajalikud allsüsteemid:</a:t>
            </a:r>
          </a:p>
          <a:p>
            <a:pPr marL="1333500" lvl="2" indent="-533400">
              <a:buFont typeface="+mj-lt"/>
              <a:buAutoNum type="arabicPeriod"/>
            </a:pPr>
            <a:r>
              <a:rPr lang="et" altLang="en-US" sz="3200"/>
              <a:t>Kultuuriline</a:t>
            </a:r>
          </a:p>
          <a:p>
            <a:pPr marL="1333500" lvl="2" indent="-533400">
              <a:buFont typeface="+mj-lt"/>
              <a:buAutoNum type="arabicPeriod"/>
            </a:pPr>
            <a:r>
              <a:rPr lang="et" altLang="en-US" sz="3200"/>
              <a:t>Sotsiaalne</a:t>
            </a:r>
          </a:p>
          <a:p>
            <a:pPr marL="1333500" lvl="2" indent="-533400">
              <a:buFont typeface="+mj-lt"/>
              <a:buAutoNum type="arabicPeriod"/>
            </a:pPr>
            <a:r>
              <a:rPr lang="et" altLang="en-US" sz="3200"/>
              <a:t>Tehnilis-instrumentaalne</a:t>
            </a:r>
            <a:endParaRPr lang="en-GB" altLang="en-US" sz="3200"/>
          </a:p>
        </p:txBody>
      </p:sp>
    </p:spTree>
    <p:extLst>
      <p:ext uri="{BB962C8B-B14F-4D97-AF65-F5344CB8AC3E}">
        <p14:creationId xmlns:p14="http://schemas.microsoft.com/office/powerpoint/2010/main" val="1181001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831273" y="332656"/>
            <a:ext cx="10292341" cy="1143000"/>
          </a:xfrm>
        </p:spPr>
        <p:txBody>
          <a:bodyPr>
            <a:normAutofit/>
          </a:bodyPr>
          <a:lstStyle/>
          <a:p>
            <a:pPr eaLnBrk="1" hangingPunct="1"/>
            <a:r>
              <a:rPr lang="et-EE" altLang="en-US" sz="4400" dirty="0">
                <a:solidFill>
                  <a:schemeClr val="accent1"/>
                </a:solidFill>
              </a:rPr>
              <a:t>ETTEVÕTTE</a:t>
            </a:r>
            <a:r>
              <a:rPr lang="et" altLang="en-US" sz="4400" dirty="0">
                <a:solidFill>
                  <a:schemeClr val="accent1"/>
                </a:solidFill>
              </a:rPr>
              <a:t> VILJAKAS  PINGE  </a:t>
            </a:r>
            <a:r>
              <a:rPr lang="et-EE" altLang="en-US" sz="4400" dirty="0">
                <a:solidFill>
                  <a:schemeClr val="accent1"/>
                </a:solidFill>
              </a:rPr>
              <a:t>I</a:t>
            </a:r>
            <a:endParaRPr lang="en-GB" altLang="en-US" sz="4400" dirty="0">
              <a:solidFill>
                <a:schemeClr val="accent1"/>
              </a:solidFill>
            </a:endParaRPr>
          </a:p>
        </p:txBody>
      </p:sp>
      <p:pic>
        <p:nvPicPr>
          <p:cNvPr id="3" name="Pilt 2">
            <a:extLst>
              <a:ext uri="{FF2B5EF4-FFF2-40B4-BE49-F238E27FC236}">
                <a16:creationId xmlns:a16="http://schemas.microsoft.com/office/drawing/2014/main" id="{EC3C050C-2687-40BD-BFB9-3169DE26A6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0532" y="1746659"/>
            <a:ext cx="5016500" cy="4267200"/>
          </a:xfrm>
          <a:prstGeom prst="ellipse">
            <a:avLst/>
          </a:prstGeom>
          <a:ln>
            <a:noFill/>
          </a:ln>
          <a:effectLst>
            <a:softEdge rad="112500"/>
          </a:effectLst>
        </p:spPr>
      </p:pic>
    </p:spTree>
    <p:extLst>
      <p:ext uri="{BB962C8B-B14F-4D97-AF65-F5344CB8AC3E}">
        <p14:creationId xmlns:p14="http://schemas.microsoft.com/office/powerpoint/2010/main" val="363917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1413892" y="1916832"/>
            <a:ext cx="8784976" cy="4248472"/>
          </a:xfrm>
        </p:spPr>
        <p:txBody>
          <a:bodyPr>
            <a:normAutofit fontScale="85000" lnSpcReduction="20000"/>
          </a:bodyPr>
          <a:lstStyle/>
          <a:p>
            <a:pPr marL="533400" indent="-533400">
              <a:buNone/>
            </a:pPr>
            <a:r>
              <a:rPr lang="et" altLang="en-US" dirty="0"/>
              <a:t>	</a:t>
            </a:r>
            <a:r>
              <a:rPr lang="et" altLang="en-US" sz="3800" i="1" dirty="0"/>
              <a:t>Allsüsteemi üksikud elemendid ei ole üksteisega vastuolus vaid </a:t>
            </a:r>
            <a:r>
              <a:rPr lang="et" altLang="en-US" sz="3800" b="1" i="1" dirty="0"/>
              <a:t>loovad viljaka pingesuhte</a:t>
            </a:r>
            <a:r>
              <a:rPr lang="et" altLang="en-US" sz="3800" i="1" dirty="0"/>
              <a:t>, millest tuleneb energia.</a:t>
            </a:r>
          </a:p>
          <a:p>
            <a:pPr marL="533400" indent="-533400">
              <a:buNone/>
            </a:pPr>
            <a:endParaRPr lang="et" altLang="en-US" sz="900" i="1" dirty="0"/>
          </a:p>
          <a:p>
            <a:pPr marL="533400" indent="-533400">
              <a:buNone/>
            </a:pPr>
            <a:r>
              <a:rPr lang="et" altLang="en-US" sz="3800" i="1" dirty="0"/>
              <a:t>	Ettevõte määratleb ennast ainuvastutavalt </a:t>
            </a:r>
            <a:r>
              <a:rPr lang="et" altLang="en-US" sz="3800" b="1" i="1" dirty="0"/>
              <a:t>sisemise ja välise vahel olev</a:t>
            </a:r>
            <a:r>
              <a:rPr lang="et" altLang="en-US" sz="3800" i="1" dirty="0"/>
              <a:t>al </a:t>
            </a:r>
            <a:r>
              <a:rPr lang="et" altLang="en-US" sz="3800" b="1" i="1" dirty="0"/>
              <a:t>pingeala</a:t>
            </a:r>
            <a:r>
              <a:rPr lang="et" altLang="en-US" sz="3800" i="1" dirty="0"/>
              <a:t>l. See toimub läbi dialoogi, milles iga ettevõtja peab andma autentse vastuse, mis </a:t>
            </a:r>
            <a:r>
              <a:rPr lang="et-EE" altLang="en-US" sz="3800" i="1" dirty="0"/>
              <a:t>ühildub</a:t>
            </a:r>
            <a:r>
              <a:rPr lang="et" altLang="en-US" sz="3800" i="1" dirty="0"/>
              <a:t> tema </a:t>
            </a:r>
            <a:r>
              <a:rPr lang="et-EE" altLang="en-US" sz="3800" i="1" dirty="0"/>
              <a:t>isikliku </a:t>
            </a:r>
            <a:r>
              <a:rPr lang="et" altLang="en-US" sz="3800" i="1" dirty="0"/>
              <a:t>identiteedi, ideede ja väärtuste</a:t>
            </a:r>
            <a:r>
              <a:rPr lang="et-EE" altLang="en-US" sz="3800" i="1" dirty="0" err="1"/>
              <a:t>ga</a:t>
            </a:r>
            <a:r>
              <a:rPr lang="et" altLang="en-US" sz="3800" i="1" dirty="0"/>
              <a:t>.</a:t>
            </a:r>
          </a:p>
          <a:p>
            <a:pPr marL="533400" indent="-533400" algn="r">
              <a:buNone/>
            </a:pPr>
            <a:r>
              <a:rPr lang="et-EE" altLang="en-US" sz="3300" i="1" dirty="0"/>
              <a:t>Friedrich </a:t>
            </a:r>
            <a:r>
              <a:rPr lang="et-EE" altLang="en-US" sz="3300" i="1" dirty="0" err="1"/>
              <a:t>Glasl</a:t>
            </a:r>
            <a:endParaRPr lang="en-GB" altLang="en-US" sz="3300" i="1" dirty="0"/>
          </a:p>
        </p:txBody>
      </p:sp>
      <p:sp>
        <p:nvSpPr>
          <p:cNvPr id="6" name="Rectangle 2">
            <a:extLst>
              <a:ext uri="{FF2B5EF4-FFF2-40B4-BE49-F238E27FC236}">
                <a16:creationId xmlns:a16="http://schemas.microsoft.com/office/drawing/2014/main" id="{5CABD13D-DB21-41A2-9175-B713B0061859}"/>
              </a:ext>
            </a:extLst>
          </p:cNvPr>
          <p:cNvSpPr>
            <a:spLocks noGrp="1" noChangeArrowheads="1"/>
          </p:cNvSpPr>
          <p:nvPr>
            <p:ph type="title"/>
          </p:nvPr>
        </p:nvSpPr>
        <p:spPr>
          <a:xfrm>
            <a:off x="831273" y="332656"/>
            <a:ext cx="10292341" cy="1143000"/>
          </a:xfrm>
        </p:spPr>
        <p:txBody>
          <a:bodyPr>
            <a:normAutofit/>
          </a:bodyPr>
          <a:lstStyle/>
          <a:p>
            <a:pPr eaLnBrk="1" hangingPunct="1"/>
            <a:r>
              <a:rPr lang="et-EE" altLang="en-US" sz="4400" dirty="0">
                <a:solidFill>
                  <a:schemeClr val="accent1"/>
                </a:solidFill>
              </a:rPr>
              <a:t>ETTEVÕTTE</a:t>
            </a:r>
            <a:r>
              <a:rPr lang="et" altLang="en-US" sz="4400" dirty="0">
                <a:solidFill>
                  <a:schemeClr val="accent1"/>
                </a:solidFill>
              </a:rPr>
              <a:t> VILJAKAS  PINGE  </a:t>
            </a:r>
            <a:r>
              <a:rPr lang="et-EE" altLang="en-US" sz="4400" dirty="0">
                <a:solidFill>
                  <a:schemeClr val="accent1"/>
                </a:solidFill>
              </a:rPr>
              <a:t>III</a:t>
            </a:r>
            <a:endParaRPr lang="en-GB" altLang="en-US" sz="4400" dirty="0">
              <a:solidFill>
                <a:schemeClr val="accent1"/>
              </a:solidFill>
            </a:endParaRPr>
          </a:p>
        </p:txBody>
      </p:sp>
    </p:spTree>
    <p:extLst>
      <p:ext uri="{BB962C8B-B14F-4D97-AF65-F5344CB8AC3E}">
        <p14:creationId xmlns:p14="http://schemas.microsoft.com/office/powerpoint/2010/main" val="431945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1522414" y="332656"/>
            <a:ext cx="9601200" cy="1143000"/>
          </a:xfrm>
        </p:spPr>
        <p:txBody>
          <a:bodyPr>
            <a:normAutofit/>
          </a:bodyPr>
          <a:lstStyle/>
          <a:p>
            <a:pPr eaLnBrk="1" hangingPunct="1"/>
            <a:r>
              <a:rPr lang="et" altLang="en-US" sz="4400" dirty="0">
                <a:solidFill>
                  <a:schemeClr val="accent1"/>
                </a:solidFill>
              </a:rPr>
              <a:t>KULTUURILINE ALLSÜSTEEM</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855023" y="1987550"/>
            <a:ext cx="9415853" cy="3962400"/>
          </a:xfrm>
        </p:spPr>
        <p:txBody>
          <a:bodyPr>
            <a:normAutofit/>
          </a:bodyPr>
          <a:lstStyle/>
          <a:p>
            <a:pPr marL="533400" indent="-533400">
              <a:buFont typeface="+mj-lt"/>
              <a:buAutoNum type="arabicPeriod"/>
            </a:pPr>
            <a:r>
              <a:rPr lang="et" altLang="en-US" sz="3200" dirty="0">
                <a:solidFill>
                  <a:srgbClr val="C00000"/>
                </a:solidFill>
              </a:rPr>
              <a:t>Identiteet</a:t>
            </a:r>
            <a:r>
              <a:rPr lang="et" altLang="en-US" sz="3200" dirty="0"/>
              <a:t> ehk visioon, missioon, põhiväärtused, ajalooline enesekuvand, positsioon turgudel ja ühiskonnas.</a:t>
            </a:r>
          </a:p>
          <a:p>
            <a:pPr marL="533400" indent="-533400">
              <a:buFont typeface="+mj-lt"/>
              <a:buAutoNum type="arabicPeriod"/>
            </a:pPr>
            <a:r>
              <a:rPr lang="et" altLang="en-US" sz="3200" dirty="0">
                <a:solidFill>
                  <a:srgbClr val="C00000"/>
                </a:solidFill>
              </a:rPr>
              <a:t>Poliitika ja strateegia </a:t>
            </a:r>
            <a:r>
              <a:rPr lang="et" altLang="en-US" sz="3200" dirty="0"/>
              <a:t>ehk PR kontseptsioon, kooskõla tööstusharu mängureeglitega, toote-, turu-, hinna-, finants-, personali- ja kliendi pikaajalise poliitika põhimõtted.</a:t>
            </a:r>
            <a:endParaRPr lang="en-GB" altLang="en-US" sz="3200" dirty="0"/>
          </a:p>
        </p:txBody>
      </p:sp>
    </p:spTree>
    <p:extLst>
      <p:ext uri="{BB962C8B-B14F-4D97-AF65-F5344CB8AC3E}">
        <p14:creationId xmlns:p14="http://schemas.microsoft.com/office/powerpoint/2010/main" val="180109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1522414" y="332656"/>
            <a:ext cx="9601200" cy="1143000"/>
          </a:xfrm>
        </p:spPr>
        <p:txBody>
          <a:bodyPr>
            <a:normAutofit/>
          </a:bodyPr>
          <a:lstStyle/>
          <a:p>
            <a:pPr eaLnBrk="1" hangingPunct="1"/>
            <a:r>
              <a:rPr lang="et" altLang="en-US" sz="4400" dirty="0">
                <a:solidFill>
                  <a:schemeClr val="accent1"/>
                </a:solidFill>
              </a:rPr>
              <a:t>SOTSIAALNE ALLSÜSTEEM</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712519" y="1987550"/>
            <a:ext cx="10062413" cy="3962400"/>
          </a:xfrm>
        </p:spPr>
        <p:txBody>
          <a:bodyPr>
            <a:noAutofit/>
          </a:bodyPr>
          <a:lstStyle/>
          <a:p>
            <a:pPr marL="533400" indent="-533400">
              <a:buFont typeface="+mj-lt"/>
              <a:buAutoNum type="arabicPeriod"/>
            </a:pPr>
            <a:r>
              <a:rPr lang="et" altLang="en-US" sz="3200" dirty="0">
                <a:solidFill>
                  <a:srgbClr val="C00000"/>
                </a:solidFill>
              </a:rPr>
              <a:t>Struktuur</a:t>
            </a:r>
            <a:r>
              <a:rPr lang="et" altLang="en-US" sz="3200" b="1" dirty="0"/>
              <a:t> </a:t>
            </a:r>
            <a:r>
              <a:rPr lang="et" altLang="en-US" sz="3200" dirty="0"/>
              <a:t>ehk põhikiri, formaalne juhtimise hierarhia, tsentraalsed ja lokaalsed töökohad, strateegilised liidud.</a:t>
            </a:r>
          </a:p>
          <a:p>
            <a:pPr marL="533400" indent="-533400">
              <a:buFont typeface="+mj-lt"/>
              <a:buAutoNum type="arabicPeriod"/>
            </a:pPr>
            <a:r>
              <a:rPr lang="et" altLang="en-US" sz="3200" dirty="0">
                <a:solidFill>
                  <a:srgbClr val="C00000"/>
                </a:solidFill>
              </a:rPr>
              <a:t>Inimesed ja kliima </a:t>
            </a:r>
            <a:r>
              <a:rPr lang="et" altLang="en-US" sz="3200" dirty="0"/>
              <a:t>ehk suhted, hoiakud, teadmised ja võimed, rollid, juhtimise stiil, võim ja konfliktid.</a:t>
            </a:r>
          </a:p>
          <a:p>
            <a:pPr marL="533400" indent="-533400">
              <a:buFont typeface="+mj-lt"/>
              <a:buAutoNum type="arabicPeriod"/>
            </a:pPr>
            <a:r>
              <a:rPr lang="et" altLang="en-US" sz="3200" dirty="0">
                <a:solidFill>
                  <a:srgbClr val="C00000"/>
                </a:solidFill>
              </a:rPr>
              <a:t>Organid ja üksikfunktsioonid </a:t>
            </a:r>
            <a:r>
              <a:rPr lang="et" altLang="en-US" sz="3200" dirty="0"/>
              <a:t>ehk töö jaotus, kompetentsid ja vastutus, projektgrupid, spetsialistid, ülesannete sisu, töörühmad.</a:t>
            </a:r>
            <a:endParaRPr lang="en-GB" altLang="en-US" sz="3200" dirty="0"/>
          </a:p>
        </p:txBody>
      </p:sp>
    </p:spTree>
    <p:extLst>
      <p:ext uri="{BB962C8B-B14F-4D97-AF65-F5344CB8AC3E}">
        <p14:creationId xmlns:p14="http://schemas.microsoft.com/office/powerpoint/2010/main" val="4144290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63882"/>
            <a:ext cx="10383781" cy="1143000"/>
          </a:xfrm>
        </p:spPr>
        <p:txBody>
          <a:bodyPr>
            <a:normAutofit/>
          </a:bodyPr>
          <a:lstStyle/>
          <a:p>
            <a:pPr eaLnBrk="1" hangingPunct="1"/>
            <a:r>
              <a:rPr lang="et-EE" altLang="en-US" sz="4400" dirty="0">
                <a:solidFill>
                  <a:schemeClr val="accent1"/>
                </a:solidFill>
              </a:rPr>
              <a:t>MIS ON PILDIL?</a:t>
            </a:r>
            <a:endParaRPr lang="en-GB" altLang="en-US" sz="4400" dirty="0">
              <a:solidFill>
                <a:schemeClr val="accent1"/>
              </a:solidFill>
            </a:endParaRPr>
          </a:p>
        </p:txBody>
      </p:sp>
      <p:pic>
        <p:nvPicPr>
          <p:cNvPr id="7" name="Picture 4" descr="005701ca9e93$6410bc80$8400a8c0@VHkdr1">
            <a:extLst>
              <a:ext uri="{FF2B5EF4-FFF2-40B4-BE49-F238E27FC236}">
                <a16:creationId xmlns:a16="http://schemas.microsoft.com/office/drawing/2014/main" id="{023F1A8E-D2BC-42AA-92BB-6FB722413B5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4"/>
          <a:stretch/>
        </p:blipFill>
        <p:spPr bwMode="auto">
          <a:xfrm>
            <a:off x="2452688" y="1460465"/>
            <a:ext cx="6444732" cy="4760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5575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1522414" y="332656"/>
            <a:ext cx="9601200" cy="1143000"/>
          </a:xfrm>
        </p:spPr>
        <p:txBody>
          <a:bodyPr>
            <a:normAutofit/>
          </a:bodyPr>
          <a:lstStyle/>
          <a:p>
            <a:pPr eaLnBrk="1" hangingPunct="1"/>
            <a:r>
              <a:rPr lang="et" altLang="en-US" sz="4400" dirty="0">
                <a:solidFill>
                  <a:schemeClr val="accent1"/>
                </a:solidFill>
              </a:rPr>
              <a:t>TEHNILINE ALLSÜSTEEM</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669676" y="1987550"/>
            <a:ext cx="9601200" cy="3962400"/>
          </a:xfrm>
        </p:spPr>
        <p:txBody>
          <a:bodyPr>
            <a:noAutofit/>
          </a:bodyPr>
          <a:lstStyle/>
          <a:p>
            <a:pPr marL="533400" indent="-533400">
              <a:buFont typeface="+mj-lt"/>
              <a:buAutoNum type="arabicPeriod"/>
            </a:pPr>
            <a:r>
              <a:rPr lang="et" altLang="en-US" sz="3200" dirty="0">
                <a:solidFill>
                  <a:srgbClr val="C00000"/>
                </a:solidFill>
              </a:rPr>
              <a:t>Protsessid ja töövood </a:t>
            </a:r>
            <a:r>
              <a:rPr lang="et" altLang="en-US" sz="3200" dirty="0"/>
              <a:t>ehk ressursside hankimine, teabe- ja otsustamise protsessid, välisteabe hankimine, planeerimise ja juhtimise protsessid.</a:t>
            </a:r>
          </a:p>
          <a:p>
            <a:pPr marL="533400" indent="-533400">
              <a:buFont typeface="+mj-lt"/>
              <a:buAutoNum type="arabicPeriod"/>
            </a:pPr>
            <a:r>
              <a:rPr lang="et" altLang="en-US" sz="3200" dirty="0">
                <a:solidFill>
                  <a:srgbClr val="C00000"/>
                </a:solidFill>
              </a:rPr>
              <a:t>Materiaalsed vahendid </a:t>
            </a:r>
            <a:r>
              <a:rPr lang="et" altLang="en-US" sz="3200" dirty="0"/>
              <a:t>ehk füüsiline keskkond, mööbel, ruumid, seadmed, materjal, transpordivahendid, omavahendite ja välisfinantseerimise suhe.</a:t>
            </a:r>
            <a:endParaRPr lang="en-GB" altLang="en-US" sz="3200" dirty="0"/>
          </a:p>
        </p:txBody>
      </p:sp>
    </p:spTree>
    <p:extLst>
      <p:ext uri="{BB962C8B-B14F-4D97-AF65-F5344CB8AC3E}">
        <p14:creationId xmlns:p14="http://schemas.microsoft.com/office/powerpoint/2010/main" val="3019466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605642" y="332656"/>
            <a:ext cx="10517972" cy="1143000"/>
          </a:xfrm>
        </p:spPr>
        <p:txBody>
          <a:bodyPr>
            <a:noAutofit/>
          </a:bodyPr>
          <a:lstStyle/>
          <a:p>
            <a:pPr eaLnBrk="1" hangingPunct="1"/>
            <a:r>
              <a:rPr lang="et-EE" altLang="en-US" sz="4400" dirty="0">
                <a:solidFill>
                  <a:schemeClr val="accent1"/>
                </a:solidFill>
              </a:rPr>
              <a:t>SOTSIAALSEST ALLSÜSTEEMIST</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1092530" y="1698171"/>
            <a:ext cx="8888082" cy="4395125"/>
          </a:xfrm>
        </p:spPr>
        <p:txBody>
          <a:bodyPr>
            <a:normAutofit/>
          </a:bodyPr>
          <a:lstStyle/>
          <a:p>
            <a:pPr marL="0" indent="0">
              <a:buNone/>
            </a:pPr>
            <a:r>
              <a:rPr lang="et-EE" altLang="en-US" sz="3200" dirty="0"/>
              <a:t>Eristumisfaasi kriisis ja eriti üleminekul ühildumise faasi muutub sotsiaalne allsüsteem kogu õppe ja enesearengu kandvaks teguriks sotsiaalses organismis ehk organisatsioonis. </a:t>
            </a:r>
          </a:p>
          <a:p>
            <a:pPr marL="0" indent="0">
              <a:buNone/>
            </a:pPr>
            <a:r>
              <a:rPr lang="et-EE" altLang="en-US" sz="3200" dirty="0"/>
              <a:t>Selline olukord on tingitud kultuurimuutusest!</a:t>
            </a:r>
            <a:endParaRPr lang="en-GB" altLang="en-US" sz="3200" dirty="0"/>
          </a:p>
        </p:txBody>
      </p:sp>
    </p:spTree>
    <p:extLst>
      <p:ext uri="{BB962C8B-B14F-4D97-AF65-F5344CB8AC3E}">
        <p14:creationId xmlns:p14="http://schemas.microsoft.com/office/powerpoint/2010/main" val="262866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ext Box 3">
            <a:extLst>
              <a:ext uri="{FF2B5EF4-FFF2-40B4-BE49-F238E27FC236}">
                <a16:creationId xmlns:a16="http://schemas.microsoft.com/office/drawing/2014/main" id="{D4921DED-F2DE-498B-BC76-83C6591B7436}"/>
              </a:ext>
            </a:extLst>
          </p:cNvPr>
          <p:cNvSpPr txBox="1">
            <a:spLocks noChangeArrowheads="1"/>
          </p:cNvSpPr>
          <p:nvPr/>
        </p:nvSpPr>
        <p:spPr bwMode="auto">
          <a:xfrm>
            <a:off x="2055812" y="2754314"/>
            <a:ext cx="26479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eaLnBrk="1" hangingPunct="1">
              <a:spcBef>
                <a:spcPct val="0"/>
              </a:spcBef>
              <a:buFontTx/>
              <a:buNone/>
            </a:pPr>
            <a:r>
              <a:rPr lang="et-EE" altLang="et-EE" dirty="0"/>
              <a:t>Kõik, millest </a:t>
            </a:r>
            <a:r>
              <a:rPr lang="et-EE" altLang="et-EE" dirty="0">
                <a:solidFill>
                  <a:srgbClr val="C00000"/>
                </a:solidFill>
              </a:rPr>
              <a:t>SEE</a:t>
            </a:r>
            <a:r>
              <a:rPr lang="et-EE" altLang="et-EE" dirty="0"/>
              <a:t> sõltub?</a:t>
            </a:r>
            <a:endParaRPr lang="en-GB" altLang="et-EE" dirty="0"/>
          </a:p>
        </p:txBody>
      </p:sp>
      <p:sp>
        <p:nvSpPr>
          <p:cNvPr id="104452" name="Line 4">
            <a:extLst>
              <a:ext uri="{FF2B5EF4-FFF2-40B4-BE49-F238E27FC236}">
                <a16:creationId xmlns:a16="http://schemas.microsoft.com/office/drawing/2014/main" id="{E6E43EC9-DCBF-418E-A923-82346009A86D}"/>
              </a:ext>
            </a:extLst>
          </p:cNvPr>
          <p:cNvSpPr>
            <a:spLocks noChangeShapeType="1"/>
          </p:cNvSpPr>
          <p:nvPr/>
        </p:nvSpPr>
        <p:spPr bwMode="auto">
          <a:xfrm>
            <a:off x="2055812" y="2208213"/>
            <a:ext cx="2667000" cy="4953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04453" name="Line 5">
            <a:extLst>
              <a:ext uri="{FF2B5EF4-FFF2-40B4-BE49-F238E27FC236}">
                <a16:creationId xmlns:a16="http://schemas.microsoft.com/office/drawing/2014/main" id="{51EDA302-E999-4E41-B1C5-5C1F5208F1F7}"/>
              </a:ext>
            </a:extLst>
          </p:cNvPr>
          <p:cNvSpPr>
            <a:spLocks noChangeShapeType="1"/>
          </p:cNvSpPr>
          <p:nvPr/>
        </p:nvSpPr>
        <p:spPr bwMode="auto">
          <a:xfrm flipV="1">
            <a:off x="2055812" y="3694114"/>
            <a:ext cx="2590800" cy="6619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04454" name="Line 6">
            <a:extLst>
              <a:ext uri="{FF2B5EF4-FFF2-40B4-BE49-F238E27FC236}">
                <a16:creationId xmlns:a16="http://schemas.microsoft.com/office/drawing/2014/main" id="{8F1F8271-7889-4064-B288-C35D76EFB19C}"/>
              </a:ext>
            </a:extLst>
          </p:cNvPr>
          <p:cNvSpPr>
            <a:spLocks noChangeShapeType="1"/>
          </p:cNvSpPr>
          <p:nvPr/>
        </p:nvSpPr>
        <p:spPr bwMode="auto">
          <a:xfrm flipV="1">
            <a:off x="7008812" y="2170113"/>
            <a:ext cx="2757488"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04455" name="Line 7">
            <a:extLst>
              <a:ext uri="{FF2B5EF4-FFF2-40B4-BE49-F238E27FC236}">
                <a16:creationId xmlns:a16="http://schemas.microsoft.com/office/drawing/2014/main" id="{5781D0A3-F422-4B5C-82AC-CFD0FE810805}"/>
              </a:ext>
            </a:extLst>
          </p:cNvPr>
          <p:cNvSpPr>
            <a:spLocks noChangeShapeType="1"/>
          </p:cNvSpPr>
          <p:nvPr/>
        </p:nvSpPr>
        <p:spPr bwMode="auto">
          <a:xfrm>
            <a:off x="7085012" y="3694114"/>
            <a:ext cx="2681288" cy="66198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04458" name="Text Box 10">
            <a:extLst>
              <a:ext uri="{FF2B5EF4-FFF2-40B4-BE49-F238E27FC236}">
                <a16:creationId xmlns:a16="http://schemas.microsoft.com/office/drawing/2014/main" id="{451999DD-C598-4800-9A34-D354CE598A75}"/>
              </a:ext>
            </a:extLst>
          </p:cNvPr>
          <p:cNvSpPr txBox="1">
            <a:spLocks noChangeArrowheads="1"/>
          </p:cNvSpPr>
          <p:nvPr/>
        </p:nvSpPr>
        <p:spPr bwMode="auto">
          <a:xfrm>
            <a:off x="7318375" y="2754314"/>
            <a:ext cx="3168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eaLnBrk="1" hangingPunct="1">
              <a:spcBef>
                <a:spcPct val="0"/>
              </a:spcBef>
              <a:buFontTx/>
              <a:buNone/>
            </a:pPr>
            <a:r>
              <a:rPr lang="et-EE" altLang="et-EE" dirty="0"/>
              <a:t>Kõik, mis </a:t>
            </a:r>
            <a:r>
              <a:rPr lang="et-EE" altLang="et-EE" dirty="0">
                <a:solidFill>
                  <a:srgbClr val="C00000"/>
                </a:solidFill>
              </a:rPr>
              <a:t>SELLEST</a:t>
            </a:r>
            <a:r>
              <a:rPr lang="et-EE" altLang="et-EE" dirty="0"/>
              <a:t> sõltub?</a:t>
            </a:r>
            <a:endParaRPr lang="en-GB" altLang="et-EE" dirty="0"/>
          </a:p>
        </p:txBody>
      </p:sp>
      <p:sp>
        <p:nvSpPr>
          <p:cNvPr id="13321" name="Oval 11">
            <a:extLst>
              <a:ext uri="{FF2B5EF4-FFF2-40B4-BE49-F238E27FC236}">
                <a16:creationId xmlns:a16="http://schemas.microsoft.com/office/drawing/2014/main" id="{B5C98A5B-5951-41B4-AFA3-C6893343DBE9}"/>
              </a:ext>
            </a:extLst>
          </p:cNvPr>
          <p:cNvSpPr>
            <a:spLocks noChangeArrowheads="1"/>
          </p:cNvSpPr>
          <p:nvPr/>
        </p:nvSpPr>
        <p:spPr bwMode="auto">
          <a:xfrm>
            <a:off x="4722812" y="2627313"/>
            <a:ext cx="2286000" cy="1295400"/>
          </a:xfrm>
          <a:prstGeom prst="ellipse">
            <a:avLst/>
          </a:prstGeom>
          <a:solidFill>
            <a:schemeClr val="bg1"/>
          </a:solidFill>
          <a:ln w="34925">
            <a:solidFill>
              <a:schemeClr val="tx1"/>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r>
              <a:rPr lang="et-EE" altLang="et-EE" b="1">
                <a:solidFill>
                  <a:srgbClr val="C03114"/>
                </a:solidFill>
              </a:rPr>
              <a:t>SEE</a:t>
            </a:r>
            <a:endParaRPr lang="en-US" altLang="et-EE" b="1">
              <a:solidFill>
                <a:srgbClr val="C03114"/>
              </a:solidFill>
            </a:endParaRPr>
          </a:p>
        </p:txBody>
      </p:sp>
      <p:sp>
        <p:nvSpPr>
          <p:cNvPr id="12" name="Line 4">
            <a:extLst>
              <a:ext uri="{FF2B5EF4-FFF2-40B4-BE49-F238E27FC236}">
                <a16:creationId xmlns:a16="http://schemas.microsoft.com/office/drawing/2014/main" id="{BA2ECAB8-B496-4929-B157-E3ED419E70F1}"/>
              </a:ext>
            </a:extLst>
          </p:cNvPr>
          <p:cNvSpPr>
            <a:spLocks noChangeShapeType="1"/>
          </p:cNvSpPr>
          <p:nvPr/>
        </p:nvSpPr>
        <p:spPr bwMode="auto">
          <a:xfrm>
            <a:off x="3430587" y="5230813"/>
            <a:ext cx="376238" cy="106362"/>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3" name="Line 5">
            <a:extLst>
              <a:ext uri="{FF2B5EF4-FFF2-40B4-BE49-F238E27FC236}">
                <a16:creationId xmlns:a16="http://schemas.microsoft.com/office/drawing/2014/main" id="{35FBBBC8-A00B-4B9E-A41D-37BFE980612E}"/>
              </a:ext>
            </a:extLst>
          </p:cNvPr>
          <p:cNvSpPr>
            <a:spLocks noChangeShapeType="1"/>
          </p:cNvSpPr>
          <p:nvPr/>
        </p:nvSpPr>
        <p:spPr bwMode="auto">
          <a:xfrm flipV="1">
            <a:off x="3440113" y="5522913"/>
            <a:ext cx="366713" cy="138112"/>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4" name="Line 6">
            <a:extLst>
              <a:ext uri="{FF2B5EF4-FFF2-40B4-BE49-F238E27FC236}">
                <a16:creationId xmlns:a16="http://schemas.microsoft.com/office/drawing/2014/main" id="{9C347636-3D90-41E6-A523-55C9DE5EA3D3}"/>
              </a:ext>
            </a:extLst>
          </p:cNvPr>
          <p:cNvSpPr>
            <a:spLocks noChangeShapeType="1"/>
          </p:cNvSpPr>
          <p:nvPr/>
        </p:nvSpPr>
        <p:spPr bwMode="auto">
          <a:xfrm flipV="1">
            <a:off x="4618037" y="5284789"/>
            <a:ext cx="388938" cy="52387"/>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5" name="Line 7">
            <a:extLst>
              <a:ext uri="{FF2B5EF4-FFF2-40B4-BE49-F238E27FC236}">
                <a16:creationId xmlns:a16="http://schemas.microsoft.com/office/drawing/2014/main" id="{BC78B667-C882-49E5-AB61-930382002CF3}"/>
              </a:ext>
            </a:extLst>
          </p:cNvPr>
          <p:cNvSpPr>
            <a:spLocks noChangeShapeType="1"/>
          </p:cNvSpPr>
          <p:nvPr/>
        </p:nvSpPr>
        <p:spPr bwMode="auto">
          <a:xfrm>
            <a:off x="4618037" y="5522913"/>
            <a:ext cx="388938" cy="138112"/>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6" name="Oval 11">
            <a:extLst>
              <a:ext uri="{FF2B5EF4-FFF2-40B4-BE49-F238E27FC236}">
                <a16:creationId xmlns:a16="http://schemas.microsoft.com/office/drawing/2014/main" id="{D74A22FD-3ED2-4CD2-8839-DB1283507554}"/>
              </a:ext>
            </a:extLst>
          </p:cNvPr>
          <p:cNvSpPr>
            <a:spLocks noChangeArrowheads="1"/>
          </p:cNvSpPr>
          <p:nvPr/>
        </p:nvSpPr>
        <p:spPr bwMode="auto">
          <a:xfrm>
            <a:off x="3870326" y="5230813"/>
            <a:ext cx="644525" cy="360362"/>
          </a:xfrm>
          <a:prstGeom prst="ellipse">
            <a:avLst/>
          </a:prstGeom>
          <a:solidFill>
            <a:schemeClr val="bg1"/>
          </a:solidFill>
          <a:ln w="34925">
            <a:solidFill>
              <a:srgbClr val="00B050"/>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endParaRPr lang="et-EE" altLang="et-EE" b="1">
              <a:solidFill>
                <a:srgbClr val="C03114"/>
              </a:solidFill>
            </a:endParaRPr>
          </a:p>
        </p:txBody>
      </p:sp>
      <p:sp>
        <p:nvSpPr>
          <p:cNvPr id="17" name="Line 4">
            <a:extLst>
              <a:ext uri="{FF2B5EF4-FFF2-40B4-BE49-F238E27FC236}">
                <a16:creationId xmlns:a16="http://schemas.microsoft.com/office/drawing/2014/main" id="{D25205A0-B42B-4DD9-827D-4252FE742C3B}"/>
              </a:ext>
            </a:extLst>
          </p:cNvPr>
          <p:cNvSpPr>
            <a:spLocks noChangeShapeType="1"/>
          </p:cNvSpPr>
          <p:nvPr/>
        </p:nvSpPr>
        <p:spPr bwMode="auto">
          <a:xfrm>
            <a:off x="1773238" y="5230813"/>
            <a:ext cx="377825" cy="106362"/>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8" name="Line 5">
            <a:extLst>
              <a:ext uri="{FF2B5EF4-FFF2-40B4-BE49-F238E27FC236}">
                <a16:creationId xmlns:a16="http://schemas.microsoft.com/office/drawing/2014/main" id="{4296E424-D755-422C-9B1A-FB6D04A5FBC6}"/>
              </a:ext>
            </a:extLst>
          </p:cNvPr>
          <p:cNvSpPr>
            <a:spLocks noChangeShapeType="1"/>
          </p:cNvSpPr>
          <p:nvPr/>
        </p:nvSpPr>
        <p:spPr bwMode="auto">
          <a:xfrm flipV="1">
            <a:off x="1784350" y="5522913"/>
            <a:ext cx="366712" cy="138112"/>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19" name="Line 6">
            <a:extLst>
              <a:ext uri="{FF2B5EF4-FFF2-40B4-BE49-F238E27FC236}">
                <a16:creationId xmlns:a16="http://schemas.microsoft.com/office/drawing/2014/main" id="{C5CA3CDD-22DF-40C9-AEA1-804FFDE584DD}"/>
              </a:ext>
            </a:extLst>
          </p:cNvPr>
          <p:cNvSpPr>
            <a:spLocks noChangeShapeType="1"/>
          </p:cNvSpPr>
          <p:nvPr/>
        </p:nvSpPr>
        <p:spPr bwMode="auto">
          <a:xfrm flipV="1">
            <a:off x="2960688" y="5284789"/>
            <a:ext cx="390525" cy="52387"/>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0" name="Line 7">
            <a:extLst>
              <a:ext uri="{FF2B5EF4-FFF2-40B4-BE49-F238E27FC236}">
                <a16:creationId xmlns:a16="http://schemas.microsoft.com/office/drawing/2014/main" id="{F3928616-BCEE-4D7C-BAFF-C5A225282293}"/>
              </a:ext>
            </a:extLst>
          </p:cNvPr>
          <p:cNvSpPr>
            <a:spLocks noChangeShapeType="1"/>
          </p:cNvSpPr>
          <p:nvPr/>
        </p:nvSpPr>
        <p:spPr bwMode="auto">
          <a:xfrm>
            <a:off x="2960688" y="5522913"/>
            <a:ext cx="390525" cy="138112"/>
          </a:xfrm>
          <a:prstGeom prst="line">
            <a:avLst/>
          </a:prstGeom>
          <a:noFill/>
          <a:ln w="38100">
            <a:solidFill>
              <a:srgbClr val="7030A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1" name="Oval 11">
            <a:extLst>
              <a:ext uri="{FF2B5EF4-FFF2-40B4-BE49-F238E27FC236}">
                <a16:creationId xmlns:a16="http://schemas.microsoft.com/office/drawing/2014/main" id="{9FDDB96E-9FFC-4268-BB63-5B9613135EC5}"/>
              </a:ext>
            </a:extLst>
          </p:cNvPr>
          <p:cNvSpPr>
            <a:spLocks noChangeArrowheads="1"/>
          </p:cNvSpPr>
          <p:nvPr/>
        </p:nvSpPr>
        <p:spPr bwMode="auto">
          <a:xfrm>
            <a:off x="2214563" y="5230813"/>
            <a:ext cx="644525" cy="360362"/>
          </a:xfrm>
          <a:prstGeom prst="ellipse">
            <a:avLst/>
          </a:prstGeom>
          <a:solidFill>
            <a:schemeClr val="bg1"/>
          </a:solidFill>
          <a:ln w="34925">
            <a:solidFill>
              <a:srgbClr val="7030A0"/>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endParaRPr lang="et-EE" altLang="et-EE" b="1">
              <a:solidFill>
                <a:srgbClr val="C03114"/>
              </a:solidFill>
            </a:endParaRPr>
          </a:p>
        </p:txBody>
      </p:sp>
      <p:sp>
        <p:nvSpPr>
          <p:cNvPr id="22" name="Line 4">
            <a:extLst>
              <a:ext uri="{FF2B5EF4-FFF2-40B4-BE49-F238E27FC236}">
                <a16:creationId xmlns:a16="http://schemas.microsoft.com/office/drawing/2014/main" id="{84152C98-1355-4C8F-9CDC-7789A65BA845}"/>
              </a:ext>
            </a:extLst>
          </p:cNvPr>
          <p:cNvSpPr>
            <a:spLocks noChangeShapeType="1"/>
          </p:cNvSpPr>
          <p:nvPr/>
        </p:nvSpPr>
        <p:spPr bwMode="auto">
          <a:xfrm>
            <a:off x="5094287" y="5229226"/>
            <a:ext cx="376238" cy="106363"/>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3" name="Line 5">
            <a:extLst>
              <a:ext uri="{FF2B5EF4-FFF2-40B4-BE49-F238E27FC236}">
                <a16:creationId xmlns:a16="http://schemas.microsoft.com/office/drawing/2014/main" id="{AA159937-B41D-4299-81D3-1C6E91FB1E57}"/>
              </a:ext>
            </a:extLst>
          </p:cNvPr>
          <p:cNvSpPr>
            <a:spLocks noChangeShapeType="1"/>
          </p:cNvSpPr>
          <p:nvPr/>
        </p:nvSpPr>
        <p:spPr bwMode="auto">
          <a:xfrm flipV="1">
            <a:off x="5103813" y="5521326"/>
            <a:ext cx="366713" cy="138113"/>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4" name="Line 6">
            <a:extLst>
              <a:ext uri="{FF2B5EF4-FFF2-40B4-BE49-F238E27FC236}">
                <a16:creationId xmlns:a16="http://schemas.microsoft.com/office/drawing/2014/main" id="{336915AD-22BD-404C-AC04-61037C40B767}"/>
              </a:ext>
            </a:extLst>
          </p:cNvPr>
          <p:cNvSpPr>
            <a:spLocks noChangeShapeType="1"/>
          </p:cNvSpPr>
          <p:nvPr/>
        </p:nvSpPr>
        <p:spPr bwMode="auto">
          <a:xfrm flipV="1">
            <a:off x="6281737" y="5281614"/>
            <a:ext cx="388938" cy="53975"/>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5" name="Line 7">
            <a:extLst>
              <a:ext uri="{FF2B5EF4-FFF2-40B4-BE49-F238E27FC236}">
                <a16:creationId xmlns:a16="http://schemas.microsoft.com/office/drawing/2014/main" id="{BB452BA2-51AD-4A39-968C-66388CA0D48E}"/>
              </a:ext>
            </a:extLst>
          </p:cNvPr>
          <p:cNvSpPr>
            <a:spLocks noChangeShapeType="1"/>
          </p:cNvSpPr>
          <p:nvPr/>
        </p:nvSpPr>
        <p:spPr bwMode="auto">
          <a:xfrm>
            <a:off x="6281737" y="5521326"/>
            <a:ext cx="388938" cy="138113"/>
          </a:xfrm>
          <a:prstGeom prst="line">
            <a:avLst/>
          </a:prstGeom>
          <a:noFill/>
          <a:ln w="38100">
            <a:solidFill>
              <a:srgbClr val="FFC00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6" name="Oval 11">
            <a:extLst>
              <a:ext uri="{FF2B5EF4-FFF2-40B4-BE49-F238E27FC236}">
                <a16:creationId xmlns:a16="http://schemas.microsoft.com/office/drawing/2014/main" id="{C7FC8C34-F719-4241-A8DC-C996D1A98D14}"/>
              </a:ext>
            </a:extLst>
          </p:cNvPr>
          <p:cNvSpPr>
            <a:spLocks noChangeArrowheads="1"/>
          </p:cNvSpPr>
          <p:nvPr/>
        </p:nvSpPr>
        <p:spPr bwMode="auto">
          <a:xfrm>
            <a:off x="5534026" y="5229226"/>
            <a:ext cx="644525" cy="360363"/>
          </a:xfrm>
          <a:prstGeom prst="ellipse">
            <a:avLst/>
          </a:prstGeom>
          <a:solidFill>
            <a:schemeClr val="bg1"/>
          </a:solidFill>
          <a:ln w="34925">
            <a:solidFill>
              <a:srgbClr val="FFC000"/>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endParaRPr lang="et-EE" altLang="et-EE" b="1">
              <a:solidFill>
                <a:srgbClr val="C03114"/>
              </a:solidFill>
            </a:endParaRPr>
          </a:p>
        </p:txBody>
      </p:sp>
      <p:sp>
        <p:nvSpPr>
          <p:cNvPr id="27" name="Line 4">
            <a:extLst>
              <a:ext uri="{FF2B5EF4-FFF2-40B4-BE49-F238E27FC236}">
                <a16:creationId xmlns:a16="http://schemas.microsoft.com/office/drawing/2014/main" id="{3F12CA23-218A-4E0F-B3AC-BF46854C199C}"/>
              </a:ext>
            </a:extLst>
          </p:cNvPr>
          <p:cNvSpPr>
            <a:spLocks noChangeShapeType="1"/>
          </p:cNvSpPr>
          <p:nvPr/>
        </p:nvSpPr>
        <p:spPr bwMode="auto">
          <a:xfrm>
            <a:off x="6750051" y="5229226"/>
            <a:ext cx="376237" cy="106363"/>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8" name="Line 5">
            <a:extLst>
              <a:ext uri="{FF2B5EF4-FFF2-40B4-BE49-F238E27FC236}">
                <a16:creationId xmlns:a16="http://schemas.microsoft.com/office/drawing/2014/main" id="{70AA37E1-3DB2-41EA-A90F-F67C841C4FB5}"/>
              </a:ext>
            </a:extLst>
          </p:cNvPr>
          <p:cNvSpPr>
            <a:spLocks noChangeShapeType="1"/>
          </p:cNvSpPr>
          <p:nvPr/>
        </p:nvSpPr>
        <p:spPr bwMode="auto">
          <a:xfrm flipV="1">
            <a:off x="6761163" y="5521326"/>
            <a:ext cx="365125" cy="138113"/>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29" name="Line 6">
            <a:extLst>
              <a:ext uri="{FF2B5EF4-FFF2-40B4-BE49-F238E27FC236}">
                <a16:creationId xmlns:a16="http://schemas.microsoft.com/office/drawing/2014/main" id="{5C3E03AA-FA5A-42E8-961E-1A0CE3B5435A}"/>
              </a:ext>
            </a:extLst>
          </p:cNvPr>
          <p:cNvSpPr>
            <a:spLocks noChangeShapeType="1"/>
          </p:cNvSpPr>
          <p:nvPr/>
        </p:nvSpPr>
        <p:spPr bwMode="auto">
          <a:xfrm flipV="1">
            <a:off x="7937501" y="5281614"/>
            <a:ext cx="388937" cy="53975"/>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0" name="Line 7">
            <a:extLst>
              <a:ext uri="{FF2B5EF4-FFF2-40B4-BE49-F238E27FC236}">
                <a16:creationId xmlns:a16="http://schemas.microsoft.com/office/drawing/2014/main" id="{F07FEE51-5E94-48F4-9B01-93368741DF81}"/>
              </a:ext>
            </a:extLst>
          </p:cNvPr>
          <p:cNvSpPr>
            <a:spLocks noChangeShapeType="1"/>
          </p:cNvSpPr>
          <p:nvPr/>
        </p:nvSpPr>
        <p:spPr bwMode="auto">
          <a:xfrm>
            <a:off x="7937501" y="5521326"/>
            <a:ext cx="388937" cy="138113"/>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1" name="Oval 11">
            <a:extLst>
              <a:ext uri="{FF2B5EF4-FFF2-40B4-BE49-F238E27FC236}">
                <a16:creationId xmlns:a16="http://schemas.microsoft.com/office/drawing/2014/main" id="{8618DCE5-FB46-472D-8B71-39001906708F}"/>
              </a:ext>
            </a:extLst>
          </p:cNvPr>
          <p:cNvSpPr>
            <a:spLocks noChangeArrowheads="1"/>
          </p:cNvSpPr>
          <p:nvPr/>
        </p:nvSpPr>
        <p:spPr bwMode="auto">
          <a:xfrm>
            <a:off x="7189788" y="5229226"/>
            <a:ext cx="646113" cy="360363"/>
          </a:xfrm>
          <a:prstGeom prst="ellipse">
            <a:avLst/>
          </a:prstGeom>
          <a:solidFill>
            <a:schemeClr val="bg1"/>
          </a:solidFill>
          <a:ln w="34925">
            <a:solidFill>
              <a:srgbClr val="0070C0"/>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endParaRPr lang="et-EE" altLang="et-EE" b="1">
              <a:solidFill>
                <a:srgbClr val="C03114"/>
              </a:solidFill>
            </a:endParaRPr>
          </a:p>
        </p:txBody>
      </p:sp>
      <p:sp>
        <p:nvSpPr>
          <p:cNvPr id="32" name="Line 4">
            <a:extLst>
              <a:ext uri="{FF2B5EF4-FFF2-40B4-BE49-F238E27FC236}">
                <a16:creationId xmlns:a16="http://schemas.microsoft.com/office/drawing/2014/main" id="{E0F69D34-C339-499B-88AB-BCBF0A9EE302}"/>
              </a:ext>
            </a:extLst>
          </p:cNvPr>
          <p:cNvSpPr>
            <a:spLocks noChangeShapeType="1"/>
          </p:cNvSpPr>
          <p:nvPr/>
        </p:nvSpPr>
        <p:spPr bwMode="auto">
          <a:xfrm>
            <a:off x="8478837" y="5229226"/>
            <a:ext cx="376238" cy="106363"/>
          </a:xfrm>
          <a:prstGeom prst="line">
            <a:avLst/>
          </a:prstGeom>
          <a:noFill/>
          <a:ln w="38100">
            <a:solidFill>
              <a:srgbClr val="E95F0E"/>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3" name="Line 5">
            <a:extLst>
              <a:ext uri="{FF2B5EF4-FFF2-40B4-BE49-F238E27FC236}">
                <a16:creationId xmlns:a16="http://schemas.microsoft.com/office/drawing/2014/main" id="{6A7B5AFF-9A5D-4D62-B58D-9546B8D6132E}"/>
              </a:ext>
            </a:extLst>
          </p:cNvPr>
          <p:cNvSpPr>
            <a:spLocks noChangeShapeType="1"/>
          </p:cNvSpPr>
          <p:nvPr/>
        </p:nvSpPr>
        <p:spPr bwMode="auto">
          <a:xfrm flipV="1">
            <a:off x="8488363" y="5521326"/>
            <a:ext cx="366713" cy="138113"/>
          </a:xfrm>
          <a:prstGeom prst="line">
            <a:avLst/>
          </a:prstGeom>
          <a:noFill/>
          <a:ln w="38100">
            <a:solidFill>
              <a:srgbClr val="E95F0E"/>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4" name="Line 6">
            <a:extLst>
              <a:ext uri="{FF2B5EF4-FFF2-40B4-BE49-F238E27FC236}">
                <a16:creationId xmlns:a16="http://schemas.microsoft.com/office/drawing/2014/main" id="{976F6387-7DEF-4D75-8708-51C0EA7620C1}"/>
              </a:ext>
            </a:extLst>
          </p:cNvPr>
          <p:cNvSpPr>
            <a:spLocks noChangeShapeType="1"/>
          </p:cNvSpPr>
          <p:nvPr/>
        </p:nvSpPr>
        <p:spPr bwMode="auto">
          <a:xfrm flipV="1">
            <a:off x="9666287" y="5281614"/>
            <a:ext cx="388938" cy="53975"/>
          </a:xfrm>
          <a:prstGeom prst="line">
            <a:avLst/>
          </a:prstGeom>
          <a:noFill/>
          <a:ln w="38100">
            <a:solidFill>
              <a:srgbClr val="E95F0E"/>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5" name="Line 7">
            <a:extLst>
              <a:ext uri="{FF2B5EF4-FFF2-40B4-BE49-F238E27FC236}">
                <a16:creationId xmlns:a16="http://schemas.microsoft.com/office/drawing/2014/main" id="{D64019F2-5809-43DC-A86A-2D25F5F4173F}"/>
              </a:ext>
            </a:extLst>
          </p:cNvPr>
          <p:cNvSpPr>
            <a:spLocks noChangeShapeType="1"/>
          </p:cNvSpPr>
          <p:nvPr/>
        </p:nvSpPr>
        <p:spPr bwMode="auto">
          <a:xfrm>
            <a:off x="9666287" y="5521326"/>
            <a:ext cx="388938" cy="138113"/>
          </a:xfrm>
          <a:prstGeom prst="line">
            <a:avLst/>
          </a:prstGeom>
          <a:noFill/>
          <a:ln w="38100">
            <a:solidFill>
              <a:srgbClr val="E95F0E"/>
            </a:solidFill>
            <a:round/>
            <a:headEnd/>
            <a:tailEnd type="triangle" w="med" len="med"/>
          </a:ln>
          <a:extLst>
            <a:ext uri="{909E8E84-426E-40DD-AFC4-6F175D3DCCD1}">
              <a14:hiddenFill xmlns:a14="http://schemas.microsoft.com/office/drawing/2010/main">
                <a:noFill/>
              </a14:hiddenFill>
            </a:ext>
          </a:extLst>
        </p:spPr>
        <p:txBody>
          <a:bodyPr/>
          <a:lstStyle/>
          <a:p>
            <a:endParaRPr lang="et-EE"/>
          </a:p>
        </p:txBody>
      </p:sp>
      <p:sp>
        <p:nvSpPr>
          <p:cNvPr id="36" name="Oval 11">
            <a:extLst>
              <a:ext uri="{FF2B5EF4-FFF2-40B4-BE49-F238E27FC236}">
                <a16:creationId xmlns:a16="http://schemas.microsoft.com/office/drawing/2014/main" id="{B4F34419-30F6-4B48-AF22-FFFB7D51C0E6}"/>
              </a:ext>
            </a:extLst>
          </p:cNvPr>
          <p:cNvSpPr>
            <a:spLocks noChangeArrowheads="1"/>
          </p:cNvSpPr>
          <p:nvPr/>
        </p:nvSpPr>
        <p:spPr bwMode="auto">
          <a:xfrm>
            <a:off x="8918576" y="5229226"/>
            <a:ext cx="644525" cy="360363"/>
          </a:xfrm>
          <a:prstGeom prst="ellipse">
            <a:avLst/>
          </a:prstGeom>
          <a:solidFill>
            <a:schemeClr val="bg1"/>
          </a:solidFill>
          <a:ln w="34925">
            <a:solidFill>
              <a:srgbClr val="E95F0E"/>
            </a:solidFill>
            <a:round/>
            <a:headEnd/>
            <a:tailEnd/>
          </a:ln>
        </p:spPr>
        <p:txBody>
          <a:bodyPr wrap="none" anchor="ctr"/>
          <a:lstStyle>
            <a:lvl1pPr>
              <a:spcBef>
                <a:spcPct val="20000"/>
              </a:spcBef>
              <a:buChar char="•"/>
              <a:defRPr sz="2800">
                <a:solidFill>
                  <a:schemeClr val="tx1"/>
                </a:solidFill>
                <a:latin typeface="Univers" panose="020B0503020202020204" pitchFamily="34" charset="0"/>
              </a:defRPr>
            </a:lvl1pPr>
            <a:lvl2pPr marL="742950" indent="-285750">
              <a:spcBef>
                <a:spcPct val="20000"/>
              </a:spcBef>
              <a:buChar char="–"/>
              <a:defRPr sz="2400">
                <a:solidFill>
                  <a:schemeClr val="tx1"/>
                </a:solidFill>
                <a:latin typeface="Univers" panose="020B0503020202020204" pitchFamily="34" charset="0"/>
              </a:defRPr>
            </a:lvl2pPr>
            <a:lvl3pPr marL="1143000" indent="-228600">
              <a:spcBef>
                <a:spcPct val="20000"/>
              </a:spcBef>
              <a:buChar char="•"/>
              <a:defRPr sz="2000">
                <a:solidFill>
                  <a:schemeClr val="tx1"/>
                </a:solidFill>
                <a:latin typeface="Univers" panose="020B0503020202020204" pitchFamily="34" charset="0"/>
              </a:defRPr>
            </a:lvl3pPr>
            <a:lvl4pPr marL="1600200" indent="-228600">
              <a:spcBef>
                <a:spcPct val="20000"/>
              </a:spcBef>
              <a:buChar char="–"/>
              <a:defRPr>
                <a:solidFill>
                  <a:schemeClr val="tx1"/>
                </a:solidFill>
                <a:latin typeface="Univers" panose="020B0503020202020204" pitchFamily="34" charset="0"/>
              </a:defRPr>
            </a:lvl4pPr>
            <a:lvl5pPr marL="2057400" indent="-228600">
              <a:spcBef>
                <a:spcPct val="20000"/>
              </a:spcBef>
              <a:buChar char="»"/>
              <a:defRPr sz="1600">
                <a:solidFill>
                  <a:schemeClr val="tx1"/>
                </a:solidFill>
                <a:latin typeface="Univers" panose="020B0503020202020204" pitchFamily="34" charset="0"/>
              </a:defRPr>
            </a:lvl5pPr>
            <a:lvl6pPr marL="2514600" indent="-228600" eaLnBrk="0" fontAlgn="base" hangingPunct="0">
              <a:spcBef>
                <a:spcPct val="20000"/>
              </a:spcBef>
              <a:spcAft>
                <a:spcPct val="0"/>
              </a:spcAft>
              <a:buChar char="»"/>
              <a:defRPr sz="1600">
                <a:solidFill>
                  <a:schemeClr val="tx1"/>
                </a:solidFill>
                <a:latin typeface="Univers" panose="020B0503020202020204" pitchFamily="34" charset="0"/>
              </a:defRPr>
            </a:lvl6pPr>
            <a:lvl7pPr marL="2971800" indent="-228600" eaLnBrk="0" fontAlgn="base" hangingPunct="0">
              <a:spcBef>
                <a:spcPct val="20000"/>
              </a:spcBef>
              <a:spcAft>
                <a:spcPct val="0"/>
              </a:spcAft>
              <a:buChar char="»"/>
              <a:defRPr sz="1600">
                <a:solidFill>
                  <a:schemeClr val="tx1"/>
                </a:solidFill>
                <a:latin typeface="Univers" panose="020B0503020202020204" pitchFamily="34" charset="0"/>
              </a:defRPr>
            </a:lvl7pPr>
            <a:lvl8pPr marL="3429000" indent="-228600" eaLnBrk="0" fontAlgn="base" hangingPunct="0">
              <a:spcBef>
                <a:spcPct val="20000"/>
              </a:spcBef>
              <a:spcAft>
                <a:spcPct val="0"/>
              </a:spcAft>
              <a:buChar char="»"/>
              <a:defRPr sz="1600">
                <a:solidFill>
                  <a:schemeClr val="tx1"/>
                </a:solidFill>
                <a:latin typeface="Univers" panose="020B0503020202020204" pitchFamily="34" charset="0"/>
              </a:defRPr>
            </a:lvl8pPr>
            <a:lvl9pPr marL="3886200" indent="-228600" eaLnBrk="0" fontAlgn="base" hangingPunct="0">
              <a:spcBef>
                <a:spcPct val="20000"/>
              </a:spcBef>
              <a:spcAft>
                <a:spcPct val="0"/>
              </a:spcAft>
              <a:buChar char="»"/>
              <a:defRPr sz="1600">
                <a:solidFill>
                  <a:schemeClr val="tx1"/>
                </a:solidFill>
                <a:latin typeface="Univers" panose="020B0503020202020204" pitchFamily="34" charset="0"/>
              </a:defRPr>
            </a:lvl9pPr>
          </a:lstStyle>
          <a:p>
            <a:pPr algn="ctr" eaLnBrk="1" hangingPunct="1">
              <a:spcBef>
                <a:spcPct val="0"/>
              </a:spcBef>
              <a:buFontTx/>
              <a:buNone/>
            </a:pPr>
            <a:endParaRPr lang="et-EE" altLang="et-EE" b="1">
              <a:solidFill>
                <a:srgbClr val="C03114"/>
              </a:solidFill>
            </a:endParaRPr>
          </a:p>
        </p:txBody>
      </p:sp>
      <p:sp>
        <p:nvSpPr>
          <p:cNvPr id="37" name="Oval 36">
            <a:extLst>
              <a:ext uri="{FF2B5EF4-FFF2-40B4-BE49-F238E27FC236}">
                <a16:creationId xmlns:a16="http://schemas.microsoft.com/office/drawing/2014/main" id="{942FF9F8-D2FC-44B2-8BB3-5CF8874E3359}"/>
              </a:ext>
            </a:extLst>
          </p:cNvPr>
          <p:cNvSpPr/>
          <p:nvPr/>
        </p:nvSpPr>
        <p:spPr>
          <a:xfrm>
            <a:off x="3308351" y="4868864"/>
            <a:ext cx="1849437" cy="1152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8" name="Oval 37">
            <a:extLst>
              <a:ext uri="{FF2B5EF4-FFF2-40B4-BE49-F238E27FC236}">
                <a16:creationId xmlns:a16="http://schemas.microsoft.com/office/drawing/2014/main" id="{9D020621-3FAE-438F-BE99-53916A5A9DC2}"/>
              </a:ext>
            </a:extLst>
          </p:cNvPr>
          <p:cNvSpPr/>
          <p:nvPr/>
        </p:nvSpPr>
        <p:spPr>
          <a:xfrm>
            <a:off x="4964113" y="4868864"/>
            <a:ext cx="1851025" cy="115252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Down Arrow 2">
            <a:extLst>
              <a:ext uri="{FF2B5EF4-FFF2-40B4-BE49-F238E27FC236}">
                <a16:creationId xmlns:a16="http://schemas.microsoft.com/office/drawing/2014/main" id="{51F3055F-972B-46CD-93CB-BFCB26937E8F}"/>
              </a:ext>
            </a:extLst>
          </p:cNvPr>
          <p:cNvSpPr/>
          <p:nvPr/>
        </p:nvSpPr>
        <p:spPr>
          <a:xfrm>
            <a:off x="4799013" y="4221164"/>
            <a:ext cx="474663" cy="720725"/>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0" name="Rectangle 9">
            <a:extLst>
              <a:ext uri="{FF2B5EF4-FFF2-40B4-BE49-F238E27FC236}">
                <a16:creationId xmlns:a16="http://schemas.microsoft.com/office/drawing/2014/main" id="{E75C87EF-2ACA-4A39-810F-93FB8002115E}"/>
              </a:ext>
            </a:extLst>
          </p:cNvPr>
          <p:cNvSpPr>
            <a:spLocks noGrp="1" noChangeArrowheads="1"/>
          </p:cNvSpPr>
          <p:nvPr>
            <p:ph type="title"/>
          </p:nvPr>
        </p:nvSpPr>
        <p:spPr>
          <a:xfrm>
            <a:off x="1557908" y="476672"/>
            <a:ext cx="8422704" cy="990600"/>
          </a:xfrm>
          <a:ln>
            <a:noFill/>
          </a:ln>
          <a:extLst>
            <a:ext uri="{91240B29-F687-4F45-9708-019B960494DF}">
              <a14:hiddenLine xmlns:a14="http://schemas.microsoft.com/office/drawing/2010/main" w="9525">
                <a:solidFill>
                  <a:schemeClr val="bg1"/>
                </a:solidFill>
                <a:miter lim="800000"/>
                <a:headEnd/>
                <a:tailEnd/>
              </a14:hiddenLine>
            </a:ext>
          </a:extLst>
        </p:spPr>
        <p:txBody>
          <a:bodyPr>
            <a:noAutofit/>
          </a:bodyPr>
          <a:lstStyle/>
          <a:p>
            <a:pPr eaLnBrk="1" hangingPunct="1"/>
            <a:r>
              <a:rPr lang="et-EE" altLang="et-EE" sz="4400" dirty="0">
                <a:solidFill>
                  <a:schemeClr val="accent1"/>
                </a:solidFill>
              </a:rPr>
              <a:t>VÄÄRTUSTE LOOMISE AHEL</a:t>
            </a:r>
          </a:p>
        </p:txBody>
      </p:sp>
    </p:spTree>
    <p:extLst>
      <p:ext uri="{BB962C8B-B14F-4D97-AF65-F5344CB8AC3E}">
        <p14:creationId xmlns:p14="http://schemas.microsoft.com/office/powerpoint/2010/main" val="332914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fade">
                                      <p:cBhvr>
                                        <p:cTn id="7" dur="500"/>
                                        <p:tgtEl>
                                          <p:spTgt spid="104452"/>
                                        </p:tgtEl>
                                      </p:cBhvr>
                                    </p:animEffect>
                                  </p:childTnLst>
                                </p:cTn>
                              </p:par>
                              <p:par>
                                <p:cTn id="8" presetID="10" presetClass="entr" presetSubtype="0" fill="hold"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fade">
                                      <p:cBhvr>
                                        <p:cTn id="10" dur="500"/>
                                        <p:tgtEl>
                                          <p:spTgt spid="10445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51"/>
                                        </p:tgtEl>
                                        <p:attrNameLst>
                                          <p:attrName>style.visibility</p:attrName>
                                        </p:attrNameLst>
                                      </p:cBhvr>
                                      <p:to>
                                        <p:strVal val="visible"/>
                                      </p:to>
                                    </p:set>
                                    <p:animEffect transition="in" filter="fade">
                                      <p:cBhvr>
                                        <p:cTn id="13" dur="500"/>
                                        <p:tgtEl>
                                          <p:spTgt spid="104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104454"/>
                                        </p:tgtEl>
                                        <p:attrNameLst>
                                          <p:attrName>style.visibility</p:attrName>
                                        </p:attrNameLst>
                                      </p:cBhvr>
                                      <p:to>
                                        <p:strVal val="visible"/>
                                      </p:to>
                                    </p:set>
                                    <p:animEffect transition="in" filter="fade">
                                      <p:cBhvr>
                                        <p:cTn id="18" dur="500"/>
                                        <p:tgtEl>
                                          <p:spTgt spid="10445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4458"/>
                                        </p:tgtEl>
                                        <p:attrNameLst>
                                          <p:attrName>style.visibility</p:attrName>
                                        </p:attrNameLst>
                                      </p:cBhvr>
                                      <p:to>
                                        <p:strVal val="visible"/>
                                      </p:to>
                                    </p:set>
                                    <p:animEffect transition="in" filter="fade">
                                      <p:cBhvr>
                                        <p:cTn id="21" dur="500"/>
                                        <p:tgtEl>
                                          <p:spTgt spid="104458"/>
                                        </p:tgtEl>
                                      </p:cBhvr>
                                    </p:animEffect>
                                  </p:childTnLst>
                                </p:cTn>
                              </p:par>
                              <p:par>
                                <p:cTn id="22" presetID="10" presetClass="entr" presetSubtype="0" fill="hold" nodeType="withEffect">
                                  <p:stCondLst>
                                    <p:cond delay="0"/>
                                  </p:stCondLst>
                                  <p:childTnLst>
                                    <p:set>
                                      <p:cBhvr>
                                        <p:cTn id="23" dur="1" fill="hold">
                                          <p:stCondLst>
                                            <p:cond delay="0"/>
                                          </p:stCondLst>
                                        </p:cTn>
                                        <p:tgtEl>
                                          <p:spTgt spid="104455"/>
                                        </p:tgtEl>
                                        <p:attrNameLst>
                                          <p:attrName>style.visibility</p:attrName>
                                        </p:attrNameLst>
                                      </p:cBhvr>
                                      <p:to>
                                        <p:strVal val="visible"/>
                                      </p:to>
                                    </p:set>
                                    <p:animEffect transition="in" filter="fade">
                                      <p:cBhvr>
                                        <p:cTn id="24" dur="500"/>
                                        <p:tgtEl>
                                          <p:spTgt spid="10445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par>
                                <p:cTn id="36" presetID="10"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500"/>
                                        <p:tgtEl>
                                          <p:spTgt spid="23"/>
                                        </p:tgtEl>
                                      </p:cBhvr>
                                    </p:animEffect>
                                  </p:childTnLst>
                                </p:cTn>
                              </p:par>
                              <p:par>
                                <p:cTn id="67" presetID="10" presetClass="entr" presetSubtype="0"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500"/>
                                        <p:tgtEl>
                                          <p:spTgt spid="24"/>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500"/>
                                        <p:tgtEl>
                                          <p:spTgt spid="26"/>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0" presetClass="entr" presetSubtype="0" fill="hold"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500"/>
                                        <p:tgtEl>
                                          <p:spTgt spid="27"/>
                                        </p:tgtEl>
                                      </p:cBhvr>
                                    </p:animEffect>
                                  </p:childTnLst>
                                </p:cTn>
                              </p:par>
                              <p:par>
                                <p:cTn id="81" presetID="10" presetClass="entr" presetSubtype="0" fill="hold" nodeType="with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par>
                                <p:cTn id="84" presetID="10" presetClass="entr" presetSubtype="0" fill="hold"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ntr" presetSubtype="0" fill="hold"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500"/>
                                        <p:tgtEl>
                                          <p:spTgt spid="3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fade">
                                      <p:cBhvr>
                                        <p:cTn id="92" dur="500"/>
                                        <p:tgtEl>
                                          <p:spTgt spid="3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6" presetClass="entr" presetSubtype="0" fill="hold" nodeType="click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down)">
                                      <p:cBhvr>
                                        <p:cTn id="97" dur="580">
                                          <p:stCondLst>
                                            <p:cond delay="0"/>
                                          </p:stCondLst>
                                        </p:cTn>
                                        <p:tgtEl>
                                          <p:spTgt spid="32"/>
                                        </p:tgtEl>
                                      </p:cBhvr>
                                    </p:animEffect>
                                    <p:anim calcmode="lin" valueType="num">
                                      <p:cBhvr>
                                        <p:cTn id="98"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03" dur="26">
                                          <p:stCondLst>
                                            <p:cond delay="650"/>
                                          </p:stCondLst>
                                        </p:cTn>
                                        <p:tgtEl>
                                          <p:spTgt spid="32"/>
                                        </p:tgtEl>
                                      </p:cBhvr>
                                      <p:to x="100000" y="60000"/>
                                    </p:animScale>
                                    <p:animScale>
                                      <p:cBhvr>
                                        <p:cTn id="104" dur="166" decel="50000">
                                          <p:stCondLst>
                                            <p:cond delay="676"/>
                                          </p:stCondLst>
                                        </p:cTn>
                                        <p:tgtEl>
                                          <p:spTgt spid="32"/>
                                        </p:tgtEl>
                                      </p:cBhvr>
                                      <p:to x="100000" y="100000"/>
                                    </p:animScale>
                                    <p:animScale>
                                      <p:cBhvr>
                                        <p:cTn id="105" dur="26">
                                          <p:stCondLst>
                                            <p:cond delay="1312"/>
                                          </p:stCondLst>
                                        </p:cTn>
                                        <p:tgtEl>
                                          <p:spTgt spid="32"/>
                                        </p:tgtEl>
                                      </p:cBhvr>
                                      <p:to x="100000" y="80000"/>
                                    </p:animScale>
                                    <p:animScale>
                                      <p:cBhvr>
                                        <p:cTn id="106" dur="166" decel="50000">
                                          <p:stCondLst>
                                            <p:cond delay="1338"/>
                                          </p:stCondLst>
                                        </p:cTn>
                                        <p:tgtEl>
                                          <p:spTgt spid="32"/>
                                        </p:tgtEl>
                                      </p:cBhvr>
                                      <p:to x="100000" y="100000"/>
                                    </p:animScale>
                                    <p:animScale>
                                      <p:cBhvr>
                                        <p:cTn id="107" dur="26">
                                          <p:stCondLst>
                                            <p:cond delay="1642"/>
                                          </p:stCondLst>
                                        </p:cTn>
                                        <p:tgtEl>
                                          <p:spTgt spid="32"/>
                                        </p:tgtEl>
                                      </p:cBhvr>
                                      <p:to x="100000" y="90000"/>
                                    </p:animScale>
                                    <p:animScale>
                                      <p:cBhvr>
                                        <p:cTn id="108" dur="166" decel="50000">
                                          <p:stCondLst>
                                            <p:cond delay="1668"/>
                                          </p:stCondLst>
                                        </p:cTn>
                                        <p:tgtEl>
                                          <p:spTgt spid="32"/>
                                        </p:tgtEl>
                                      </p:cBhvr>
                                      <p:to x="100000" y="100000"/>
                                    </p:animScale>
                                    <p:animScale>
                                      <p:cBhvr>
                                        <p:cTn id="109" dur="26">
                                          <p:stCondLst>
                                            <p:cond delay="1808"/>
                                          </p:stCondLst>
                                        </p:cTn>
                                        <p:tgtEl>
                                          <p:spTgt spid="32"/>
                                        </p:tgtEl>
                                      </p:cBhvr>
                                      <p:to x="100000" y="95000"/>
                                    </p:animScale>
                                    <p:animScale>
                                      <p:cBhvr>
                                        <p:cTn id="110" dur="166" decel="50000">
                                          <p:stCondLst>
                                            <p:cond delay="1834"/>
                                          </p:stCondLst>
                                        </p:cTn>
                                        <p:tgtEl>
                                          <p:spTgt spid="32"/>
                                        </p:tgtEl>
                                      </p:cBhvr>
                                      <p:to x="100000" y="100000"/>
                                    </p:animScale>
                                  </p:childTnLst>
                                </p:cTn>
                              </p:par>
                              <p:par>
                                <p:cTn id="111" presetID="26" presetClass="entr" presetSubtype="0" fill="hold" nodeType="withEffect">
                                  <p:stCondLst>
                                    <p:cond delay="0"/>
                                  </p:stCondLst>
                                  <p:childTnLst>
                                    <p:set>
                                      <p:cBhvr>
                                        <p:cTn id="112" dur="1" fill="hold">
                                          <p:stCondLst>
                                            <p:cond delay="0"/>
                                          </p:stCondLst>
                                        </p:cTn>
                                        <p:tgtEl>
                                          <p:spTgt spid="33"/>
                                        </p:tgtEl>
                                        <p:attrNameLst>
                                          <p:attrName>style.visibility</p:attrName>
                                        </p:attrNameLst>
                                      </p:cBhvr>
                                      <p:to>
                                        <p:strVal val="visible"/>
                                      </p:to>
                                    </p:set>
                                    <p:animEffect transition="in" filter="wipe(down)">
                                      <p:cBhvr>
                                        <p:cTn id="113" dur="580">
                                          <p:stCondLst>
                                            <p:cond delay="0"/>
                                          </p:stCondLst>
                                        </p:cTn>
                                        <p:tgtEl>
                                          <p:spTgt spid="33"/>
                                        </p:tgtEl>
                                      </p:cBhvr>
                                    </p:animEffect>
                                    <p:anim calcmode="lin" valueType="num">
                                      <p:cBhvr>
                                        <p:cTn id="114"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19" dur="26">
                                          <p:stCondLst>
                                            <p:cond delay="650"/>
                                          </p:stCondLst>
                                        </p:cTn>
                                        <p:tgtEl>
                                          <p:spTgt spid="33"/>
                                        </p:tgtEl>
                                      </p:cBhvr>
                                      <p:to x="100000" y="60000"/>
                                    </p:animScale>
                                    <p:animScale>
                                      <p:cBhvr>
                                        <p:cTn id="120" dur="166" decel="50000">
                                          <p:stCondLst>
                                            <p:cond delay="676"/>
                                          </p:stCondLst>
                                        </p:cTn>
                                        <p:tgtEl>
                                          <p:spTgt spid="33"/>
                                        </p:tgtEl>
                                      </p:cBhvr>
                                      <p:to x="100000" y="100000"/>
                                    </p:animScale>
                                    <p:animScale>
                                      <p:cBhvr>
                                        <p:cTn id="121" dur="26">
                                          <p:stCondLst>
                                            <p:cond delay="1312"/>
                                          </p:stCondLst>
                                        </p:cTn>
                                        <p:tgtEl>
                                          <p:spTgt spid="33"/>
                                        </p:tgtEl>
                                      </p:cBhvr>
                                      <p:to x="100000" y="80000"/>
                                    </p:animScale>
                                    <p:animScale>
                                      <p:cBhvr>
                                        <p:cTn id="122" dur="166" decel="50000">
                                          <p:stCondLst>
                                            <p:cond delay="1338"/>
                                          </p:stCondLst>
                                        </p:cTn>
                                        <p:tgtEl>
                                          <p:spTgt spid="33"/>
                                        </p:tgtEl>
                                      </p:cBhvr>
                                      <p:to x="100000" y="100000"/>
                                    </p:animScale>
                                    <p:animScale>
                                      <p:cBhvr>
                                        <p:cTn id="123" dur="26">
                                          <p:stCondLst>
                                            <p:cond delay="1642"/>
                                          </p:stCondLst>
                                        </p:cTn>
                                        <p:tgtEl>
                                          <p:spTgt spid="33"/>
                                        </p:tgtEl>
                                      </p:cBhvr>
                                      <p:to x="100000" y="90000"/>
                                    </p:animScale>
                                    <p:animScale>
                                      <p:cBhvr>
                                        <p:cTn id="124" dur="166" decel="50000">
                                          <p:stCondLst>
                                            <p:cond delay="1668"/>
                                          </p:stCondLst>
                                        </p:cTn>
                                        <p:tgtEl>
                                          <p:spTgt spid="33"/>
                                        </p:tgtEl>
                                      </p:cBhvr>
                                      <p:to x="100000" y="100000"/>
                                    </p:animScale>
                                    <p:animScale>
                                      <p:cBhvr>
                                        <p:cTn id="125" dur="26">
                                          <p:stCondLst>
                                            <p:cond delay="1808"/>
                                          </p:stCondLst>
                                        </p:cTn>
                                        <p:tgtEl>
                                          <p:spTgt spid="33"/>
                                        </p:tgtEl>
                                      </p:cBhvr>
                                      <p:to x="100000" y="95000"/>
                                    </p:animScale>
                                    <p:animScale>
                                      <p:cBhvr>
                                        <p:cTn id="126" dur="166" decel="50000">
                                          <p:stCondLst>
                                            <p:cond delay="1834"/>
                                          </p:stCondLst>
                                        </p:cTn>
                                        <p:tgtEl>
                                          <p:spTgt spid="33"/>
                                        </p:tgtEl>
                                      </p:cBhvr>
                                      <p:to x="100000" y="100000"/>
                                    </p:animScale>
                                  </p:childTnLst>
                                </p:cTn>
                              </p:par>
                              <p:par>
                                <p:cTn id="127" presetID="26" presetClass="entr" presetSubtype="0" fill="hold" nodeType="withEffect">
                                  <p:stCondLst>
                                    <p:cond delay="0"/>
                                  </p:stCondLst>
                                  <p:childTnLst>
                                    <p:set>
                                      <p:cBhvr>
                                        <p:cTn id="128" dur="1" fill="hold">
                                          <p:stCondLst>
                                            <p:cond delay="0"/>
                                          </p:stCondLst>
                                        </p:cTn>
                                        <p:tgtEl>
                                          <p:spTgt spid="34"/>
                                        </p:tgtEl>
                                        <p:attrNameLst>
                                          <p:attrName>style.visibility</p:attrName>
                                        </p:attrNameLst>
                                      </p:cBhvr>
                                      <p:to>
                                        <p:strVal val="visible"/>
                                      </p:to>
                                    </p:set>
                                    <p:animEffect transition="in" filter="wipe(down)">
                                      <p:cBhvr>
                                        <p:cTn id="129" dur="580">
                                          <p:stCondLst>
                                            <p:cond delay="0"/>
                                          </p:stCondLst>
                                        </p:cTn>
                                        <p:tgtEl>
                                          <p:spTgt spid="34"/>
                                        </p:tgtEl>
                                      </p:cBhvr>
                                    </p:animEffect>
                                    <p:anim calcmode="lin" valueType="num">
                                      <p:cBhvr>
                                        <p:cTn id="13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135" dur="26">
                                          <p:stCondLst>
                                            <p:cond delay="650"/>
                                          </p:stCondLst>
                                        </p:cTn>
                                        <p:tgtEl>
                                          <p:spTgt spid="34"/>
                                        </p:tgtEl>
                                      </p:cBhvr>
                                      <p:to x="100000" y="60000"/>
                                    </p:animScale>
                                    <p:animScale>
                                      <p:cBhvr>
                                        <p:cTn id="136" dur="166" decel="50000">
                                          <p:stCondLst>
                                            <p:cond delay="676"/>
                                          </p:stCondLst>
                                        </p:cTn>
                                        <p:tgtEl>
                                          <p:spTgt spid="34"/>
                                        </p:tgtEl>
                                      </p:cBhvr>
                                      <p:to x="100000" y="100000"/>
                                    </p:animScale>
                                    <p:animScale>
                                      <p:cBhvr>
                                        <p:cTn id="137" dur="26">
                                          <p:stCondLst>
                                            <p:cond delay="1312"/>
                                          </p:stCondLst>
                                        </p:cTn>
                                        <p:tgtEl>
                                          <p:spTgt spid="34"/>
                                        </p:tgtEl>
                                      </p:cBhvr>
                                      <p:to x="100000" y="80000"/>
                                    </p:animScale>
                                    <p:animScale>
                                      <p:cBhvr>
                                        <p:cTn id="138" dur="166" decel="50000">
                                          <p:stCondLst>
                                            <p:cond delay="1338"/>
                                          </p:stCondLst>
                                        </p:cTn>
                                        <p:tgtEl>
                                          <p:spTgt spid="34"/>
                                        </p:tgtEl>
                                      </p:cBhvr>
                                      <p:to x="100000" y="100000"/>
                                    </p:animScale>
                                    <p:animScale>
                                      <p:cBhvr>
                                        <p:cTn id="139" dur="26">
                                          <p:stCondLst>
                                            <p:cond delay="1642"/>
                                          </p:stCondLst>
                                        </p:cTn>
                                        <p:tgtEl>
                                          <p:spTgt spid="34"/>
                                        </p:tgtEl>
                                      </p:cBhvr>
                                      <p:to x="100000" y="90000"/>
                                    </p:animScale>
                                    <p:animScale>
                                      <p:cBhvr>
                                        <p:cTn id="140" dur="166" decel="50000">
                                          <p:stCondLst>
                                            <p:cond delay="1668"/>
                                          </p:stCondLst>
                                        </p:cTn>
                                        <p:tgtEl>
                                          <p:spTgt spid="34"/>
                                        </p:tgtEl>
                                      </p:cBhvr>
                                      <p:to x="100000" y="100000"/>
                                    </p:animScale>
                                    <p:animScale>
                                      <p:cBhvr>
                                        <p:cTn id="141" dur="26">
                                          <p:stCondLst>
                                            <p:cond delay="1808"/>
                                          </p:stCondLst>
                                        </p:cTn>
                                        <p:tgtEl>
                                          <p:spTgt spid="34"/>
                                        </p:tgtEl>
                                      </p:cBhvr>
                                      <p:to x="100000" y="95000"/>
                                    </p:animScale>
                                    <p:animScale>
                                      <p:cBhvr>
                                        <p:cTn id="142" dur="166" decel="50000">
                                          <p:stCondLst>
                                            <p:cond delay="1834"/>
                                          </p:stCondLst>
                                        </p:cTn>
                                        <p:tgtEl>
                                          <p:spTgt spid="34"/>
                                        </p:tgtEl>
                                      </p:cBhvr>
                                      <p:to x="100000" y="100000"/>
                                    </p:animScale>
                                  </p:childTnLst>
                                </p:cTn>
                              </p:par>
                              <p:par>
                                <p:cTn id="143" presetID="26" presetClass="entr" presetSubtype="0" fill="hold" nodeType="withEffect">
                                  <p:stCondLst>
                                    <p:cond delay="0"/>
                                  </p:stCondLst>
                                  <p:childTnLst>
                                    <p:set>
                                      <p:cBhvr>
                                        <p:cTn id="144" dur="1" fill="hold">
                                          <p:stCondLst>
                                            <p:cond delay="0"/>
                                          </p:stCondLst>
                                        </p:cTn>
                                        <p:tgtEl>
                                          <p:spTgt spid="35"/>
                                        </p:tgtEl>
                                        <p:attrNameLst>
                                          <p:attrName>style.visibility</p:attrName>
                                        </p:attrNameLst>
                                      </p:cBhvr>
                                      <p:to>
                                        <p:strVal val="visible"/>
                                      </p:to>
                                    </p:set>
                                    <p:animEffect transition="in" filter="wipe(down)">
                                      <p:cBhvr>
                                        <p:cTn id="145" dur="580">
                                          <p:stCondLst>
                                            <p:cond delay="0"/>
                                          </p:stCondLst>
                                        </p:cTn>
                                        <p:tgtEl>
                                          <p:spTgt spid="35"/>
                                        </p:tgtEl>
                                      </p:cBhvr>
                                    </p:animEffect>
                                    <p:anim calcmode="lin" valueType="num">
                                      <p:cBhvr>
                                        <p:cTn id="146"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147"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148"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149"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150"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151" dur="26">
                                          <p:stCondLst>
                                            <p:cond delay="650"/>
                                          </p:stCondLst>
                                        </p:cTn>
                                        <p:tgtEl>
                                          <p:spTgt spid="35"/>
                                        </p:tgtEl>
                                      </p:cBhvr>
                                      <p:to x="100000" y="60000"/>
                                    </p:animScale>
                                    <p:animScale>
                                      <p:cBhvr>
                                        <p:cTn id="152" dur="166" decel="50000">
                                          <p:stCondLst>
                                            <p:cond delay="676"/>
                                          </p:stCondLst>
                                        </p:cTn>
                                        <p:tgtEl>
                                          <p:spTgt spid="35"/>
                                        </p:tgtEl>
                                      </p:cBhvr>
                                      <p:to x="100000" y="100000"/>
                                    </p:animScale>
                                    <p:animScale>
                                      <p:cBhvr>
                                        <p:cTn id="153" dur="26">
                                          <p:stCondLst>
                                            <p:cond delay="1312"/>
                                          </p:stCondLst>
                                        </p:cTn>
                                        <p:tgtEl>
                                          <p:spTgt spid="35"/>
                                        </p:tgtEl>
                                      </p:cBhvr>
                                      <p:to x="100000" y="80000"/>
                                    </p:animScale>
                                    <p:animScale>
                                      <p:cBhvr>
                                        <p:cTn id="154" dur="166" decel="50000">
                                          <p:stCondLst>
                                            <p:cond delay="1338"/>
                                          </p:stCondLst>
                                        </p:cTn>
                                        <p:tgtEl>
                                          <p:spTgt spid="35"/>
                                        </p:tgtEl>
                                      </p:cBhvr>
                                      <p:to x="100000" y="100000"/>
                                    </p:animScale>
                                    <p:animScale>
                                      <p:cBhvr>
                                        <p:cTn id="155" dur="26">
                                          <p:stCondLst>
                                            <p:cond delay="1642"/>
                                          </p:stCondLst>
                                        </p:cTn>
                                        <p:tgtEl>
                                          <p:spTgt spid="35"/>
                                        </p:tgtEl>
                                      </p:cBhvr>
                                      <p:to x="100000" y="90000"/>
                                    </p:animScale>
                                    <p:animScale>
                                      <p:cBhvr>
                                        <p:cTn id="156" dur="166" decel="50000">
                                          <p:stCondLst>
                                            <p:cond delay="1668"/>
                                          </p:stCondLst>
                                        </p:cTn>
                                        <p:tgtEl>
                                          <p:spTgt spid="35"/>
                                        </p:tgtEl>
                                      </p:cBhvr>
                                      <p:to x="100000" y="100000"/>
                                    </p:animScale>
                                    <p:animScale>
                                      <p:cBhvr>
                                        <p:cTn id="157" dur="26">
                                          <p:stCondLst>
                                            <p:cond delay="1808"/>
                                          </p:stCondLst>
                                        </p:cTn>
                                        <p:tgtEl>
                                          <p:spTgt spid="35"/>
                                        </p:tgtEl>
                                      </p:cBhvr>
                                      <p:to x="100000" y="95000"/>
                                    </p:animScale>
                                    <p:animScale>
                                      <p:cBhvr>
                                        <p:cTn id="158" dur="166" decel="50000">
                                          <p:stCondLst>
                                            <p:cond delay="1834"/>
                                          </p:stCondLst>
                                        </p:cTn>
                                        <p:tgtEl>
                                          <p:spTgt spid="35"/>
                                        </p:tgtEl>
                                      </p:cBhvr>
                                      <p:to x="100000" y="100000"/>
                                    </p:animScale>
                                  </p:childTnLst>
                                </p:cTn>
                              </p:par>
                              <p:par>
                                <p:cTn id="159" presetID="26" presetClass="entr" presetSubtype="0" fill="hold" grpId="0" nodeType="with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wipe(down)">
                                      <p:cBhvr>
                                        <p:cTn id="161" dur="580">
                                          <p:stCondLst>
                                            <p:cond delay="0"/>
                                          </p:stCondLst>
                                        </p:cTn>
                                        <p:tgtEl>
                                          <p:spTgt spid="36"/>
                                        </p:tgtEl>
                                      </p:cBhvr>
                                    </p:animEffect>
                                    <p:anim calcmode="lin" valueType="num">
                                      <p:cBhvr>
                                        <p:cTn id="162"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63"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64"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65"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66"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67" dur="26">
                                          <p:stCondLst>
                                            <p:cond delay="650"/>
                                          </p:stCondLst>
                                        </p:cTn>
                                        <p:tgtEl>
                                          <p:spTgt spid="36"/>
                                        </p:tgtEl>
                                      </p:cBhvr>
                                      <p:to x="100000" y="60000"/>
                                    </p:animScale>
                                    <p:animScale>
                                      <p:cBhvr>
                                        <p:cTn id="168" dur="166" decel="50000">
                                          <p:stCondLst>
                                            <p:cond delay="676"/>
                                          </p:stCondLst>
                                        </p:cTn>
                                        <p:tgtEl>
                                          <p:spTgt spid="36"/>
                                        </p:tgtEl>
                                      </p:cBhvr>
                                      <p:to x="100000" y="100000"/>
                                    </p:animScale>
                                    <p:animScale>
                                      <p:cBhvr>
                                        <p:cTn id="169" dur="26">
                                          <p:stCondLst>
                                            <p:cond delay="1312"/>
                                          </p:stCondLst>
                                        </p:cTn>
                                        <p:tgtEl>
                                          <p:spTgt spid="36"/>
                                        </p:tgtEl>
                                      </p:cBhvr>
                                      <p:to x="100000" y="80000"/>
                                    </p:animScale>
                                    <p:animScale>
                                      <p:cBhvr>
                                        <p:cTn id="170" dur="166" decel="50000">
                                          <p:stCondLst>
                                            <p:cond delay="1338"/>
                                          </p:stCondLst>
                                        </p:cTn>
                                        <p:tgtEl>
                                          <p:spTgt spid="36"/>
                                        </p:tgtEl>
                                      </p:cBhvr>
                                      <p:to x="100000" y="100000"/>
                                    </p:animScale>
                                    <p:animScale>
                                      <p:cBhvr>
                                        <p:cTn id="171" dur="26">
                                          <p:stCondLst>
                                            <p:cond delay="1642"/>
                                          </p:stCondLst>
                                        </p:cTn>
                                        <p:tgtEl>
                                          <p:spTgt spid="36"/>
                                        </p:tgtEl>
                                      </p:cBhvr>
                                      <p:to x="100000" y="90000"/>
                                    </p:animScale>
                                    <p:animScale>
                                      <p:cBhvr>
                                        <p:cTn id="172" dur="166" decel="50000">
                                          <p:stCondLst>
                                            <p:cond delay="1668"/>
                                          </p:stCondLst>
                                        </p:cTn>
                                        <p:tgtEl>
                                          <p:spTgt spid="36"/>
                                        </p:tgtEl>
                                      </p:cBhvr>
                                      <p:to x="100000" y="100000"/>
                                    </p:animScale>
                                    <p:animScale>
                                      <p:cBhvr>
                                        <p:cTn id="173" dur="26">
                                          <p:stCondLst>
                                            <p:cond delay="1808"/>
                                          </p:stCondLst>
                                        </p:cTn>
                                        <p:tgtEl>
                                          <p:spTgt spid="36"/>
                                        </p:tgtEl>
                                      </p:cBhvr>
                                      <p:to x="100000" y="95000"/>
                                    </p:animScale>
                                    <p:animScale>
                                      <p:cBhvr>
                                        <p:cTn id="174" dur="166" decel="50000">
                                          <p:stCondLst>
                                            <p:cond delay="1834"/>
                                          </p:stCondLst>
                                        </p:cTn>
                                        <p:tgtEl>
                                          <p:spTgt spid="36"/>
                                        </p:tgtEl>
                                      </p:cBhvr>
                                      <p:to x="100000" y="100000"/>
                                    </p:animScale>
                                  </p:childTnLst>
                                </p:cTn>
                              </p:par>
                            </p:childTnLst>
                          </p:cTn>
                        </p:par>
                      </p:childTnLst>
                    </p:cTn>
                  </p:par>
                  <p:par>
                    <p:cTn id="175" fill="hold" nodeType="clickPar">
                      <p:stCondLst>
                        <p:cond delay="indefinite"/>
                      </p:stCondLst>
                      <p:childTnLst>
                        <p:par>
                          <p:cTn id="176" fill="hold" nodeType="withGroup">
                            <p:stCondLst>
                              <p:cond delay="0"/>
                            </p:stCondLst>
                            <p:childTnLst>
                              <p:par>
                                <p:cTn id="177" presetID="1" presetClass="entr" presetSubtype="0" fill="hold" grpId="0" nodeType="clickEffect">
                                  <p:stCondLst>
                                    <p:cond delay="0"/>
                                  </p:stCondLst>
                                  <p:childTnLst>
                                    <p:set>
                                      <p:cBhvr>
                                        <p:cTn id="178" dur="1" fill="hold">
                                          <p:stCondLst>
                                            <p:cond delay="0"/>
                                          </p:stCondLst>
                                        </p:cTn>
                                        <p:tgtEl>
                                          <p:spTgt spid="37"/>
                                        </p:tgtEl>
                                        <p:attrNameLst>
                                          <p:attrName>style.visibility</p:attrName>
                                        </p:attrNameLst>
                                      </p:cBhvr>
                                      <p:to>
                                        <p:strVal val="visible"/>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38"/>
                                        </p:tgtEl>
                                        <p:attrNameLst>
                                          <p:attrName>style.visibility</p:attrName>
                                        </p:attrNameLst>
                                      </p:cBhvr>
                                      <p:to>
                                        <p:strVal val="visible"/>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42" presetClass="entr" presetSubtype="0" fill="hold" grpId="0" nodeType="clickEffect">
                                  <p:stCondLst>
                                    <p:cond delay="0"/>
                                  </p:stCondLst>
                                  <p:childTnLst>
                                    <p:set>
                                      <p:cBhvr>
                                        <p:cTn id="186" dur="1" fill="hold">
                                          <p:stCondLst>
                                            <p:cond delay="0"/>
                                          </p:stCondLst>
                                        </p:cTn>
                                        <p:tgtEl>
                                          <p:spTgt spid="3"/>
                                        </p:tgtEl>
                                        <p:attrNameLst>
                                          <p:attrName>style.visibility</p:attrName>
                                        </p:attrNameLst>
                                      </p:cBhvr>
                                      <p:to>
                                        <p:strVal val="visible"/>
                                      </p:to>
                                    </p:set>
                                    <p:animEffect transition="in" filter="fade">
                                      <p:cBhvr>
                                        <p:cTn id="187" dur="1000"/>
                                        <p:tgtEl>
                                          <p:spTgt spid="3"/>
                                        </p:tgtEl>
                                      </p:cBhvr>
                                    </p:animEffect>
                                    <p:anim calcmode="lin" valueType="num">
                                      <p:cBhvr>
                                        <p:cTn id="188" dur="1000" fill="hold"/>
                                        <p:tgtEl>
                                          <p:spTgt spid="3"/>
                                        </p:tgtEl>
                                        <p:attrNameLst>
                                          <p:attrName>ppt_x</p:attrName>
                                        </p:attrNameLst>
                                      </p:cBhvr>
                                      <p:tavLst>
                                        <p:tav tm="0">
                                          <p:val>
                                            <p:strVal val="#ppt_x"/>
                                          </p:val>
                                        </p:tav>
                                        <p:tav tm="100000">
                                          <p:val>
                                            <p:strVal val="#ppt_x"/>
                                          </p:val>
                                        </p:tav>
                                      </p:tavLst>
                                    </p:anim>
                                    <p:anim calcmode="lin" valueType="num">
                                      <p:cBhvr>
                                        <p:cTn id="18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8" grpId="0"/>
      <p:bldP spid="16" grpId="0" animBg="1"/>
      <p:bldP spid="21" grpId="0" animBg="1"/>
      <p:bldP spid="26" grpId="0" animBg="1"/>
      <p:bldP spid="31" grpId="0" animBg="1"/>
      <p:bldP spid="36" grpId="0" animBg="1"/>
      <p:bldP spid="37" grpId="0" animBg="1"/>
      <p:bldP spid="38" grpId="0" animBg="1"/>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AA05DC6-DB0D-4A06-B810-30AB59F28CE9}"/>
              </a:ext>
            </a:extLst>
          </p:cNvPr>
          <p:cNvSpPr>
            <a:spLocks noGrp="1" noChangeArrowheads="1"/>
          </p:cNvSpPr>
          <p:nvPr>
            <p:ph type="title"/>
          </p:nvPr>
        </p:nvSpPr>
        <p:spPr>
          <a:xfrm>
            <a:off x="605642" y="332655"/>
            <a:ext cx="10517972" cy="1519895"/>
          </a:xfrm>
        </p:spPr>
        <p:txBody>
          <a:bodyPr>
            <a:noAutofit/>
          </a:bodyPr>
          <a:lstStyle/>
          <a:p>
            <a:pPr eaLnBrk="1" hangingPunct="1"/>
            <a:r>
              <a:rPr lang="et-EE" altLang="en-US" sz="4400" dirty="0">
                <a:solidFill>
                  <a:schemeClr val="accent1"/>
                </a:solidFill>
              </a:rPr>
              <a:t>SOTSIAALSE  ALLSÜSTEEMI</a:t>
            </a:r>
            <a:br>
              <a:rPr lang="et-EE" altLang="en-US" sz="4400" dirty="0">
                <a:solidFill>
                  <a:schemeClr val="accent1"/>
                </a:solidFill>
              </a:rPr>
            </a:br>
            <a:r>
              <a:rPr lang="et-EE" altLang="en-US" sz="4400" dirty="0">
                <a:solidFill>
                  <a:schemeClr val="accent1"/>
                </a:solidFill>
              </a:rPr>
              <a:t>KÄIVITUSMEHHANISM</a:t>
            </a:r>
            <a:endParaRPr lang="en-GB" altLang="en-US" sz="4400" dirty="0">
              <a:solidFill>
                <a:schemeClr val="accent1"/>
              </a:solidFill>
            </a:endParaRPr>
          </a:p>
        </p:txBody>
      </p:sp>
      <p:sp>
        <p:nvSpPr>
          <p:cNvPr id="3075" name="Rectangle 4">
            <a:extLst>
              <a:ext uri="{FF2B5EF4-FFF2-40B4-BE49-F238E27FC236}">
                <a16:creationId xmlns:a16="http://schemas.microsoft.com/office/drawing/2014/main" id="{F9159911-F8B4-40C1-84C0-597AB146257F}"/>
              </a:ext>
            </a:extLst>
          </p:cNvPr>
          <p:cNvSpPr>
            <a:spLocks noGrp="1" noChangeArrowheads="1"/>
          </p:cNvSpPr>
          <p:nvPr>
            <p:ph type="body" idx="1"/>
          </p:nvPr>
        </p:nvSpPr>
        <p:spPr>
          <a:xfrm>
            <a:off x="605641" y="2196930"/>
            <a:ext cx="10517971" cy="4074491"/>
          </a:xfrm>
        </p:spPr>
        <p:txBody>
          <a:bodyPr>
            <a:normAutofit lnSpcReduction="10000"/>
          </a:bodyPr>
          <a:lstStyle/>
          <a:p>
            <a:pPr>
              <a:spcBef>
                <a:spcPct val="0"/>
              </a:spcBef>
              <a:buSzPct val="90000"/>
              <a:buFont typeface="Univers" panose="020B0503020202020204" pitchFamily="34" charset="0"/>
              <a:buAutoNum type="arabicPeriod"/>
            </a:pPr>
            <a:r>
              <a:rPr lang="et-EE" altLang="et-EE" sz="3200" dirty="0">
                <a:latin typeface="Palatino Linotype" panose="02040502050505030304" pitchFamily="18" charset="0"/>
              </a:rPr>
              <a:t> Selge </a:t>
            </a:r>
            <a:r>
              <a:rPr lang="et-EE" altLang="et-EE" sz="3200" dirty="0">
                <a:solidFill>
                  <a:srgbClr val="C00000"/>
                </a:solidFill>
                <a:latin typeface="Palatino Linotype" panose="02040502050505030304" pitchFamily="18" charset="0"/>
              </a:rPr>
              <a:t>visiooni</a:t>
            </a:r>
            <a:r>
              <a:rPr lang="et-EE" altLang="et-EE" sz="3200" dirty="0">
                <a:latin typeface="Palatino Linotype" panose="02040502050505030304" pitchFamily="18" charset="0"/>
              </a:rPr>
              <a:t> ja </a:t>
            </a:r>
            <a:r>
              <a:rPr lang="et-EE" altLang="et-EE" sz="3200" dirty="0">
                <a:solidFill>
                  <a:srgbClr val="C00000"/>
                </a:solidFill>
                <a:latin typeface="Palatino Linotype" panose="02040502050505030304" pitchFamily="18" charset="0"/>
              </a:rPr>
              <a:t>missiooni</a:t>
            </a:r>
            <a:r>
              <a:rPr lang="et-EE" altLang="et-EE" sz="3200" dirty="0">
                <a:latin typeface="Palatino Linotype" panose="02040502050505030304" pitchFamily="18" charset="0"/>
              </a:rPr>
              <a:t> seadmine.</a:t>
            </a:r>
          </a:p>
          <a:p>
            <a:pPr>
              <a:spcBef>
                <a:spcPct val="0"/>
              </a:spcBef>
              <a:buSzPct val="90000"/>
              <a:buFont typeface="Univers" panose="020B0503020202020204" pitchFamily="34" charset="0"/>
              <a:buAutoNum type="arabicPeriod"/>
            </a:pPr>
            <a:r>
              <a:rPr lang="et-EE" altLang="et-EE" sz="3200" dirty="0">
                <a:solidFill>
                  <a:srgbClr val="C00000"/>
                </a:solidFill>
                <a:latin typeface="Palatino Linotype" panose="02040502050505030304" pitchFamily="18" charset="0"/>
              </a:rPr>
              <a:t> Väärtuse loomise ahela </a:t>
            </a:r>
            <a:r>
              <a:rPr lang="et-EE" altLang="et-EE" sz="3200" dirty="0">
                <a:latin typeface="Palatino Linotype" panose="02040502050505030304" pitchFamily="18" charset="0"/>
              </a:rPr>
              <a:t>süsteemne kirjeldamine nii, et see on selge igale meeskonnaliikmele.</a:t>
            </a:r>
          </a:p>
          <a:p>
            <a:pPr>
              <a:spcBef>
                <a:spcPct val="0"/>
              </a:spcBef>
              <a:buSzPct val="90000"/>
              <a:buFont typeface="Univers" panose="020B0503020202020204" pitchFamily="34" charset="0"/>
              <a:buAutoNum type="arabicPeriod"/>
            </a:pPr>
            <a:r>
              <a:rPr lang="et-EE" altLang="et-EE" sz="3200" dirty="0">
                <a:solidFill>
                  <a:srgbClr val="C00000"/>
                </a:solidFill>
                <a:latin typeface="Palatino Linotype" panose="02040502050505030304" pitchFamily="18" charset="0"/>
              </a:rPr>
              <a:t> Põhiväärtuste sõnastamine</a:t>
            </a:r>
            <a:r>
              <a:rPr lang="et-EE" altLang="et-EE" sz="3200" dirty="0">
                <a:latin typeface="Palatino Linotype" panose="02040502050505030304" pitchFamily="18" charset="0"/>
              </a:rPr>
              <a:t>, mille igapäevane järgimine aitab seatud eesmärke saavutada.</a:t>
            </a:r>
          </a:p>
          <a:p>
            <a:pPr>
              <a:spcBef>
                <a:spcPct val="0"/>
              </a:spcBef>
              <a:buSzPct val="90000"/>
              <a:buFont typeface="Univers" panose="020B0503020202020204" pitchFamily="34" charset="0"/>
              <a:buAutoNum type="arabicPeriod"/>
            </a:pPr>
            <a:r>
              <a:rPr lang="et-EE" altLang="et-EE" sz="3200" dirty="0">
                <a:solidFill>
                  <a:srgbClr val="C00000"/>
                </a:solidFill>
                <a:latin typeface="Palatino Linotype" panose="02040502050505030304" pitchFamily="18" charset="0"/>
              </a:rPr>
              <a:t> Tegevuste kirjeldamine</a:t>
            </a:r>
            <a:r>
              <a:rPr lang="et-EE" altLang="et-EE" sz="3200" dirty="0">
                <a:latin typeface="Palatino Linotype" panose="02040502050505030304" pitchFamily="18" charset="0"/>
              </a:rPr>
              <a:t>, mille igapäevane tööalane järgimine näitab, et kõnealused põhiväärtused on meile tegelikult ka tähtsad.</a:t>
            </a:r>
          </a:p>
          <a:p>
            <a:pPr>
              <a:spcBef>
                <a:spcPct val="0"/>
              </a:spcBef>
              <a:buSzPct val="90000"/>
              <a:buFont typeface="Univers" panose="020B0503020202020204" pitchFamily="34" charset="0"/>
              <a:buAutoNum type="arabicPeriod"/>
            </a:pPr>
            <a:r>
              <a:rPr lang="et-EE" altLang="et-EE" sz="3200" dirty="0">
                <a:latin typeface="Palatino Linotype" panose="02040502050505030304" pitchFamily="18" charset="0"/>
              </a:rPr>
              <a:t> Regulaarne ja süsteemne </a:t>
            </a:r>
            <a:r>
              <a:rPr lang="et-EE" altLang="et-EE" sz="3200" dirty="0">
                <a:solidFill>
                  <a:srgbClr val="C00000"/>
                </a:solidFill>
                <a:latin typeface="Palatino Linotype" panose="02040502050505030304" pitchFamily="18" charset="0"/>
              </a:rPr>
              <a:t>rahulolu ning pühendumise </a:t>
            </a:r>
            <a:r>
              <a:rPr lang="et-EE" altLang="et-EE" sz="3200" dirty="0">
                <a:latin typeface="Palatino Linotype" panose="02040502050505030304" pitchFamily="18" charset="0"/>
              </a:rPr>
              <a:t>tendentside </a:t>
            </a:r>
            <a:r>
              <a:rPr lang="et-EE" altLang="et-EE" sz="3200" dirty="0">
                <a:solidFill>
                  <a:srgbClr val="C00000"/>
                </a:solidFill>
                <a:latin typeface="Palatino Linotype" panose="02040502050505030304" pitchFamily="18" charset="0"/>
              </a:rPr>
              <a:t>jälgimine</a:t>
            </a:r>
            <a:r>
              <a:rPr lang="et-EE" altLang="et-EE" sz="3200" dirty="0">
                <a:latin typeface="Palatino Linotype" panose="02040502050505030304" pitchFamily="18" charset="0"/>
              </a:rPr>
              <a:t>.</a:t>
            </a:r>
          </a:p>
        </p:txBody>
      </p:sp>
    </p:spTree>
    <p:extLst>
      <p:ext uri="{BB962C8B-B14F-4D97-AF65-F5344CB8AC3E}">
        <p14:creationId xmlns:p14="http://schemas.microsoft.com/office/powerpoint/2010/main" val="36133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21E33B1-0869-4F2B-B71C-212B9D5FBC6A}"/>
              </a:ext>
            </a:extLst>
          </p:cNvPr>
          <p:cNvSpPr>
            <a:spLocks noGrp="1" noChangeArrowheads="1"/>
          </p:cNvSpPr>
          <p:nvPr>
            <p:ph type="title"/>
          </p:nvPr>
        </p:nvSpPr>
        <p:spPr>
          <a:xfrm>
            <a:off x="1358900" y="548680"/>
            <a:ext cx="8621712" cy="990600"/>
          </a:xfrm>
          <a:noFill/>
        </p:spPr>
        <p:txBody>
          <a:bodyPr>
            <a:normAutofit/>
          </a:bodyPr>
          <a:lstStyle/>
          <a:p>
            <a:r>
              <a:rPr lang="et-EE" altLang="en-US" sz="4400" dirty="0">
                <a:solidFill>
                  <a:schemeClr val="accent1"/>
                </a:solidFill>
              </a:rPr>
              <a:t>EDU</a:t>
            </a:r>
            <a:endParaRPr lang="en-GB" altLang="en-US" sz="4400" dirty="0">
              <a:solidFill>
                <a:schemeClr val="accent1"/>
              </a:solidFill>
            </a:endParaRPr>
          </a:p>
        </p:txBody>
      </p:sp>
      <p:sp>
        <p:nvSpPr>
          <p:cNvPr id="66563" name="Rectangle 3">
            <a:extLst>
              <a:ext uri="{FF2B5EF4-FFF2-40B4-BE49-F238E27FC236}">
                <a16:creationId xmlns:a16="http://schemas.microsoft.com/office/drawing/2014/main" id="{D281ECEA-6C07-475B-B6A7-4116913C566C}"/>
              </a:ext>
            </a:extLst>
          </p:cNvPr>
          <p:cNvSpPr>
            <a:spLocks noGrp="1" noChangeArrowheads="1"/>
          </p:cNvSpPr>
          <p:nvPr>
            <p:ph type="body" idx="1"/>
          </p:nvPr>
        </p:nvSpPr>
        <p:spPr>
          <a:xfrm>
            <a:off x="823914" y="2132856"/>
            <a:ext cx="9601200" cy="3886944"/>
          </a:xfrm>
          <a:noFill/>
        </p:spPr>
        <p:txBody>
          <a:bodyPr>
            <a:normAutofit/>
          </a:bodyPr>
          <a:lstStyle/>
          <a:p>
            <a:pPr marL="533400" indent="-533400">
              <a:buNone/>
            </a:pPr>
            <a:r>
              <a:rPr lang="et-EE" altLang="en-US" sz="3200" dirty="0">
                <a:solidFill>
                  <a:schemeClr val="accent1"/>
                </a:solidFill>
              </a:rPr>
              <a:t>     </a:t>
            </a:r>
            <a:r>
              <a:rPr lang="et-EE" altLang="en-US" sz="3200" dirty="0">
                <a:solidFill>
                  <a:srgbClr val="C00000"/>
                </a:solidFill>
              </a:rPr>
              <a:t>Edu on soovitu saavutamine kooskõlas saavutaja väärtushinnangutega.</a:t>
            </a:r>
          </a:p>
          <a:p>
            <a:pPr marL="533400" indent="-533400">
              <a:buNone/>
            </a:pPr>
            <a:r>
              <a:rPr lang="et-EE" altLang="en-US" sz="3200" dirty="0"/>
              <a:t>	</a:t>
            </a:r>
            <a:r>
              <a:rPr lang="et-EE" altLang="en-US" sz="3200" i="1" dirty="0"/>
              <a:t>Edu saladus peitub selles, et edukad on muutnud harjumuseks nende asjade tegemise, mida </a:t>
            </a:r>
            <a:r>
              <a:rPr lang="et-EE" altLang="en-US" sz="3200" i="1" dirty="0" err="1"/>
              <a:t>ebaõnnestujatele</a:t>
            </a:r>
            <a:r>
              <a:rPr lang="et-EE" altLang="en-US" sz="3200" i="1" dirty="0"/>
              <a:t> teha ei meeldi.</a:t>
            </a:r>
          </a:p>
          <a:p>
            <a:pPr marL="533400" indent="-533400" algn="ctr">
              <a:buNone/>
            </a:pPr>
            <a:r>
              <a:rPr lang="et-EE" altLang="en-US" sz="3200" dirty="0"/>
              <a:t>				</a:t>
            </a:r>
            <a:r>
              <a:rPr lang="et-EE" altLang="en-US" sz="3200" i="1" dirty="0"/>
              <a:t>					</a:t>
            </a:r>
            <a:r>
              <a:rPr lang="et-EE" altLang="en-US" sz="2800" i="1" dirty="0"/>
              <a:t>Albert </a:t>
            </a:r>
            <a:r>
              <a:rPr lang="et-EE" altLang="en-US" sz="2800" i="1" dirty="0" err="1"/>
              <a:t>Gray</a:t>
            </a:r>
            <a:endParaRPr lang="et-EE" altLang="en-US" sz="2800" i="1" dirty="0"/>
          </a:p>
        </p:txBody>
      </p:sp>
    </p:spTree>
    <p:extLst>
      <p:ext uri="{BB962C8B-B14F-4D97-AF65-F5344CB8AC3E}">
        <p14:creationId xmlns:p14="http://schemas.microsoft.com/office/powerpoint/2010/main" val="421213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570017" y="539359"/>
            <a:ext cx="3543196" cy="4249923"/>
          </a:xfrm>
        </p:spPr>
        <p:txBody>
          <a:bodyPr rtlCol="0">
            <a:normAutofit/>
          </a:bodyPr>
          <a:lstStyle/>
          <a:p>
            <a:pPr rtl="0"/>
            <a:r>
              <a:rPr lang="et-EE" sz="2400" dirty="0">
                <a:latin typeface="Segoe UI" panose="020B0502040204020203" pitchFamily="34" charset="0"/>
                <a:cs typeface="Segoe UI" panose="020B0502040204020203" pitchFamily="34" charset="0"/>
              </a:rPr>
              <a:t>See materjal tugineb osaliselt Fr. </a:t>
            </a:r>
            <a:r>
              <a:rPr lang="et-EE" sz="2400" dirty="0" err="1">
                <a:latin typeface="Segoe UI" panose="020B0502040204020203" pitchFamily="34" charset="0"/>
                <a:cs typeface="Segoe UI" panose="020B0502040204020203" pitchFamily="34" charset="0"/>
              </a:rPr>
              <a:t>Glasli</a:t>
            </a:r>
            <a:r>
              <a:rPr lang="et-EE" sz="2400" dirty="0">
                <a:latin typeface="Segoe UI" panose="020B0502040204020203" pitchFamily="34" charset="0"/>
                <a:cs typeface="Segoe UI" panose="020B0502040204020203" pitchFamily="34" charset="0"/>
              </a:rPr>
              <a:t> ja </a:t>
            </a:r>
            <a:br>
              <a:rPr lang="et-EE" sz="2400" dirty="0">
                <a:latin typeface="Segoe UI" panose="020B0502040204020203" pitchFamily="34" charset="0"/>
                <a:cs typeface="Segoe UI" panose="020B0502040204020203" pitchFamily="34" charset="0"/>
              </a:rPr>
            </a:br>
            <a:r>
              <a:rPr lang="et-EE" sz="2400" dirty="0">
                <a:latin typeface="Segoe UI" panose="020B0502040204020203" pitchFamily="34" charset="0"/>
                <a:cs typeface="Segoe UI" panose="020B0502040204020203" pitchFamily="34" charset="0"/>
              </a:rPr>
              <a:t>Trigon </a:t>
            </a:r>
            <a:r>
              <a:rPr lang="et-EE" sz="2400" dirty="0" err="1">
                <a:latin typeface="Segoe UI" panose="020B0502040204020203" pitchFamily="34" charset="0"/>
                <a:cs typeface="Segoe UI" panose="020B0502040204020203" pitchFamily="34" charset="0"/>
              </a:rPr>
              <a:t>Academy</a:t>
            </a:r>
            <a:r>
              <a:rPr lang="et-EE" sz="2400" dirty="0">
                <a:latin typeface="Segoe UI" panose="020B0502040204020203" pitchFamily="34" charset="0"/>
                <a:cs typeface="Segoe UI" panose="020B0502040204020203" pitchFamily="34" charset="0"/>
              </a:rPr>
              <a:t> (</a:t>
            </a:r>
            <a:r>
              <a:rPr lang="et-EE" sz="2400" dirty="0">
                <a:solidFill>
                  <a:srgbClr val="C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www.trigon.at</a:t>
            </a:r>
            <a:r>
              <a:rPr lang="et-EE" sz="2400" dirty="0">
                <a:latin typeface="Segoe UI" panose="020B0502040204020203" pitchFamily="34" charset="0"/>
                <a:cs typeface="Segoe UI" panose="020B0502040204020203" pitchFamily="34" charset="0"/>
              </a:rPr>
              <a:t>) õppematerjalidele. </a:t>
            </a:r>
            <a:br>
              <a:rPr lang="et-EE" sz="2400" dirty="0">
                <a:latin typeface="Segoe UI" panose="020B0502040204020203" pitchFamily="34" charset="0"/>
                <a:cs typeface="Segoe UI" panose="020B0502040204020203" pitchFamily="34" charset="0"/>
              </a:rPr>
            </a:br>
            <a:br>
              <a:rPr lang="et-EE" sz="2400" dirty="0">
                <a:latin typeface="Segoe UI" panose="020B0502040204020203" pitchFamily="34" charset="0"/>
                <a:cs typeface="Segoe UI" panose="020B0502040204020203" pitchFamily="34" charset="0"/>
              </a:rPr>
            </a:br>
            <a:r>
              <a:rPr lang="et-EE" sz="2400" dirty="0">
                <a:latin typeface="Segoe UI" panose="020B0502040204020203" pitchFamily="34" charset="0"/>
                <a:cs typeface="Segoe UI" panose="020B0502040204020203" pitchFamily="34" charset="0"/>
              </a:rPr>
              <a:t>Kui kasutad midagi siit oma esitlustes, siis </a:t>
            </a:r>
            <a:br>
              <a:rPr lang="et-EE" sz="2400" dirty="0">
                <a:latin typeface="Segoe UI" panose="020B0502040204020203" pitchFamily="34" charset="0"/>
                <a:cs typeface="Segoe UI" panose="020B0502040204020203" pitchFamily="34" charset="0"/>
              </a:rPr>
            </a:br>
            <a:r>
              <a:rPr lang="et-EE" sz="2400" dirty="0">
                <a:latin typeface="Segoe UI" panose="020B0502040204020203" pitchFamily="34" charset="0"/>
                <a:cs typeface="Segoe UI" panose="020B0502040204020203" pitchFamily="34" charset="0"/>
              </a:rPr>
              <a:t>palun tee viiteid. </a:t>
            </a:r>
            <a:br>
              <a:rPr lang="et-EE" sz="2400" dirty="0">
                <a:latin typeface="Segoe UI" panose="020B0502040204020203" pitchFamily="34" charset="0"/>
                <a:cs typeface="Segoe UI" panose="020B0502040204020203" pitchFamily="34" charset="0"/>
              </a:rPr>
            </a:br>
            <a:br>
              <a:rPr lang="et-EE" sz="2400" dirty="0">
                <a:latin typeface="Segoe UI" panose="020B0502040204020203" pitchFamily="34" charset="0"/>
                <a:cs typeface="Segoe UI" panose="020B0502040204020203" pitchFamily="34" charset="0"/>
              </a:rPr>
            </a:br>
            <a:r>
              <a:rPr lang="et-EE" sz="2400" dirty="0">
                <a:latin typeface="Segoe UI" panose="020B0502040204020203" pitchFamily="34" charset="0"/>
                <a:cs typeface="Segoe UI" panose="020B0502040204020203" pitchFamily="34" charset="0"/>
              </a:rPr>
              <a:t>Ette tänades</a:t>
            </a:r>
          </a:p>
        </p:txBody>
      </p:sp>
      <p:sp>
        <p:nvSpPr>
          <p:cNvPr id="4" name="Teksti kohatäide 3"/>
          <p:cNvSpPr>
            <a:spLocks noGrp="1"/>
          </p:cNvSpPr>
          <p:nvPr>
            <p:ph type="body" sz="half" idx="2"/>
          </p:nvPr>
        </p:nvSpPr>
        <p:spPr>
          <a:xfrm>
            <a:off x="827560" y="5404916"/>
            <a:ext cx="3276599" cy="1085661"/>
          </a:xfrm>
        </p:spPr>
        <p:txBody>
          <a:bodyPr rtlCol="0">
            <a:normAutofit/>
          </a:bodyPr>
          <a:lstStyle/>
          <a:p>
            <a:r>
              <a:rPr lang="et-EE" sz="2200" dirty="0">
                <a:latin typeface="Segoe UI" panose="020B0502040204020203" pitchFamily="34" charset="0"/>
                <a:cs typeface="Segoe UI" panose="020B0502040204020203" pitchFamily="34" charset="0"/>
              </a:rPr>
              <a:t>Aivar </a:t>
            </a:r>
            <a:r>
              <a:rPr lang="et-EE" sz="2200" dirty="0" err="1">
                <a:latin typeface="Segoe UI" panose="020B0502040204020203" pitchFamily="34" charset="0"/>
                <a:cs typeface="Segoe UI" panose="020B0502040204020203" pitchFamily="34" charset="0"/>
              </a:rPr>
              <a:t>Haller</a:t>
            </a:r>
            <a:br>
              <a:rPr lang="et-EE" sz="2200" dirty="0">
                <a:latin typeface="Segoe UI" panose="020B0502040204020203" pitchFamily="34" charset="0"/>
                <a:cs typeface="Segoe UI" panose="020B0502040204020203" pitchFamily="34" charset="0"/>
              </a:rPr>
            </a:br>
            <a:r>
              <a:rPr lang="et-EE" sz="2200" dirty="0">
                <a:latin typeface="Segoe UI" panose="020B0502040204020203" pitchFamily="34" charset="0"/>
                <a:cs typeface="Segoe UI" panose="020B0502040204020203" pitchFamily="34" charset="0"/>
              </a:rPr>
              <a:t>5162211</a:t>
            </a:r>
            <a:br>
              <a:rPr lang="et-EE" sz="2200" dirty="0">
                <a:latin typeface="Segoe UI" panose="020B0502040204020203" pitchFamily="34" charset="0"/>
                <a:cs typeface="Segoe UI" panose="020B0502040204020203" pitchFamily="34" charset="0"/>
              </a:rPr>
            </a:br>
            <a:r>
              <a:rPr lang="et-EE" sz="2200" dirty="0">
                <a:solidFill>
                  <a:srgbClr val="C00000"/>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aivar@haller.ee</a:t>
            </a:r>
            <a:r>
              <a:rPr lang="et-EE" sz="2200" dirty="0">
                <a:solidFill>
                  <a:srgbClr val="C00000"/>
                </a:solidFill>
                <a:latin typeface="Segoe UI" panose="020B0502040204020203" pitchFamily="34" charset="0"/>
                <a:cs typeface="Segoe UI" panose="020B0502040204020203" pitchFamily="34" charset="0"/>
              </a:rPr>
              <a:t> </a:t>
            </a:r>
          </a:p>
          <a:p>
            <a:endParaRPr lang="et-EE" sz="2200" dirty="0"/>
          </a:p>
          <a:p>
            <a:endParaRPr lang="et-EE" sz="2200" dirty="0"/>
          </a:p>
          <a:p>
            <a:endParaRPr lang="et-EE" sz="2000" dirty="0"/>
          </a:p>
        </p:txBody>
      </p:sp>
      <p:pic>
        <p:nvPicPr>
          <p:cNvPr id="5" name="Pilt 4" descr="Pilt, millel on kujutatud isik, mees, siseruumis, sule&#10;&#10;Kirjeldus on genereeritud automaatselt">
            <a:extLst>
              <a:ext uri="{FF2B5EF4-FFF2-40B4-BE49-F238E27FC236}">
                <a16:creationId xmlns:a16="http://schemas.microsoft.com/office/drawing/2014/main" id="{00AEF37A-731A-7239-4BC6-2E6804207C6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16899" y="815340"/>
            <a:ext cx="3489960" cy="5227320"/>
          </a:xfrm>
          <a:prstGeom prst="rect">
            <a:avLst/>
          </a:prstGeom>
        </p:spPr>
      </p:pic>
    </p:spTree>
    <p:extLst>
      <p:ext uri="{BB962C8B-B14F-4D97-AF65-F5344CB8AC3E}">
        <p14:creationId xmlns:p14="http://schemas.microsoft.com/office/powerpoint/2010/main" val="965303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lt 8">
            <a:extLst>
              <a:ext uri="{FF2B5EF4-FFF2-40B4-BE49-F238E27FC236}">
                <a16:creationId xmlns:a16="http://schemas.microsoft.com/office/drawing/2014/main" id="{6DBE77EB-4C03-4E82-908B-2648BD82C108}"/>
              </a:ext>
            </a:extLst>
          </p:cNvPr>
          <p:cNvPicPr>
            <a:picLocks noChangeAspect="1"/>
          </p:cNvPicPr>
          <p:nvPr/>
        </p:nvPicPr>
        <p:blipFill>
          <a:blip r:embed="rId3"/>
          <a:stretch>
            <a:fillRect/>
          </a:stretch>
        </p:blipFill>
        <p:spPr>
          <a:xfrm>
            <a:off x="3378408" y="941616"/>
            <a:ext cx="5432007" cy="4974767"/>
          </a:xfrm>
          <a:prstGeom prst="rect">
            <a:avLst/>
          </a:prstGeom>
        </p:spPr>
      </p:pic>
    </p:spTree>
    <p:extLst>
      <p:ext uri="{BB962C8B-B14F-4D97-AF65-F5344CB8AC3E}">
        <p14:creationId xmlns:p14="http://schemas.microsoft.com/office/powerpoint/2010/main" val="377208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739833" y="346107"/>
            <a:ext cx="10383781" cy="1143000"/>
          </a:xfrm>
        </p:spPr>
        <p:txBody>
          <a:bodyPr>
            <a:normAutofit/>
          </a:bodyPr>
          <a:lstStyle/>
          <a:p>
            <a:pPr eaLnBrk="1" hangingPunct="1"/>
            <a:r>
              <a:rPr lang="et-EE" altLang="en-US" sz="4400" dirty="0">
                <a:solidFill>
                  <a:schemeClr val="accent1"/>
                </a:solidFill>
              </a:rPr>
              <a:t>ERIMEELSUS ja KONFLIKT</a:t>
            </a:r>
            <a:endParaRPr lang="en-GB" altLang="en-US" sz="4400" dirty="0">
              <a:solidFill>
                <a:schemeClr val="accent1"/>
              </a:solidFill>
            </a:endParaRPr>
          </a:p>
        </p:txBody>
      </p:sp>
      <p:sp>
        <p:nvSpPr>
          <p:cNvPr id="5" name="Content Placeholder 2">
            <a:extLst>
              <a:ext uri="{FF2B5EF4-FFF2-40B4-BE49-F238E27FC236}">
                <a16:creationId xmlns:a16="http://schemas.microsoft.com/office/drawing/2014/main" id="{D0B54476-344C-45EB-9F42-A5653F6A6375}"/>
              </a:ext>
            </a:extLst>
          </p:cNvPr>
          <p:cNvSpPr>
            <a:spLocks noGrp="1"/>
          </p:cNvSpPr>
          <p:nvPr>
            <p:ph idx="1"/>
          </p:nvPr>
        </p:nvSpPr>
        <p:spPr>
          <a:xfrm>
            <a:off x="1004711" y="1982153"/>
            <a:ext cx="10118903" cy="4011566"/>
          </a:xfrm>
        </p:spPr>
        <p:txBody>
          <a:bodyPr>
            <a:normAutofit lnSpcReduction="10000"/>
          </a:bodyPr>
          <a:lstStyle/>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Erimeelsus</a:t>
            </a:r>
            <a:r>
              <a:rPr lang="et-EE" sz="2799" dirty="0">
                <a:solidFill>
                  <a:prstClr val="black">
                    <a:lumMod val="75000"/>
                    <a:lumOff val="25000"/>
                  </a:prstClr>
                </a:solidFill>
                <a:latin typeface="Segoe UI" panose="020B0502040204020203" pitchFamily="34" charset="0"/>
                <a:cs typeface="Segoe UI" panose="020B0502040204020203" pitchFamily="34" charset="0"/>
              </a:rPr>
              <a:t> tugineb erineval tajul, mõtlemisel (mõisted), tunnetel ja tahtmisel.</a:t>
            </a:r>
          </a:p>
          <a:p>
            <a:pPr marL="514350" indent="-514350" defTabSz="914126">
              <a:lnSpc>
                <a:spcPct val="100000"/>
              </a:lnSpc>
              <a:spcAft>
                <a:spcPts val="600"/>
              </a:spcAft>
              <a:buAutoNum type="arabicPeriod"/>
              <a:defRPr/>
            </a:pPr>
            <a:r>
              <a:rPr lang="et-EE" sz="2799" b="1" dirty="0" err="1">
                <a:solidFill>
                  <a:prstClr val="black">
                    <a:lumMod val="75000"/>
                    <a:lumOff val="25000"/>
                  </a:prstClr>
                </a:solidFill>
                <a:latin typeface="Segoe UI" panose="020B0502040204020203" pitchFamily="34" charset="0"/>
                <a:cs typeface="Segoe UI" panose="020B0502040204020203" pitchFamily="34" charset="0"/>
              </a:rPr>
              <a:t>Intrapsüühiline</a:t>
            </a:r>
            <a:r>
              <a:rPr lang="et-EE" sz="2799" b="1" dirty="0">
                <a:solidFill>
                  <a:prstClr val="black">
                    <a:lumMod val="75000"/>
                    <a:lumOff val="25000"/>
                  </a:prstClr>
                </a:solidFill>
                <a:latin typeface="Segoe UI" panose="020B0502040204020203" pitchFamily="34" charset="0"/>
                <a:cs typeface="Segoe UI" panose="020B0502040204020203" pitchFamily="34" charset="0"/>
              </a:rPr>
              <a:t> konflikt </a:t>
            </a:r>
            <a:r>
              <a:rPr lang="et-EE" sz="2799" dirty="0">
                <a:solidFill>
                  <a:prstClr val="black">
                    <a:lumMod val="75000"/>
                    <a:lumOff val="25000"/>
                  </a:prstClr>
                </a:solidFill>
                <a:latin typeface="Segoe UI" panose="020B0502040204020203" pitchFamily="34" charset="0"/>
                <a:cs typeface="Segoe UI" panose="020B0502040204020203" pitchFamily="34" charset="0"/>
              </a:rPr>
              <a:t>on vastuolude tajumine enda sees.</a:t>
            </a:r>
          </a:p>
          <a:p>
            <a:pPr marL="514350" indent="-514350" defTabSz="914126">
              <a:lnSpc>
                <a:spcPct val="100000"/>
              </a:lnSpc>
              <a:spcAft>
                <a:spcPts val="600"/>
              </a:spcAft>
              <a:buAutoNum type="arabicPeriod"/>
              <a:defRPr/>
            </a:pPr>
            <a:r>
              <a:rPr lang="et-EE" sz="2799" b="1" dirty="0">
                <a:solidFill>
                  <a:prstClr val="black">
                    <a:lumMod val="75000"/>
                    <a:lumOff val="25000"/>
                  </a:prstClr>
                </a:solidFill>
                <a:latin typeface="Segoe UI" panose="020B0502040204020203" pitchFamily="34" charset="0"/>
                <a:cs typeface="Segoe UI" panose="020B0502040204020203" pitchFamily="34" charset="0"/>
              </a:rPr>
              <a:t>Sotsiaalne konflikt </a:t>
            </a:r>
            <a:r>
              <a:rPr lang="et-EE" sz="2799" dirty="0">
                <a:solidFill>
                  <a:prstClr val="black">
                    <a:lumMod val="75000"/>
                    <a:lumOff val="25000"/>
                  </a:prstClr>
                </a:solidFill>
                <a:latin typeface="Segoe UI" panose="020B0502040204020203" pitchFamily="34" charset="0"/>
                <a:cs typeface="Segoe UI" panose="020B0502040204020203" pitchFamily="34" charset="0"/>
              </a:rPr>
              <a:t>on see, kus vähemalt üks osapool kogeb käitumist mingi erimeelsuse suhtes nii, et teise osapoole tegevus segab tal läbi elada või ellu viia oma kujutlusi, tundeid või kavatsusi.</a:t>
            </a:r>
          </a:p>
          <a:p>
            <a:pPr marL="514350" indent="-514350" defTabSz="914126">
              <a:lnSpc>
                <a:spcPct val="100000"/>
              </a:lnSpc>
              <a:spcAft>
                <a:spcPts val="600"/>
              </a:spcAft>
              <a:buAutoNum type="arabicPeriod"/>
              <a:defRPr/>
            </a:pPr>
            <a:endParaRPr lang="et-EE" sz="2799" dirty="0">
              <a:solidFill>
                <a:prstClr val="black">
                  <a:lumMod val="75000"/>
                  <a:lumOff val="25000"/>
                </a:prstClr>
              </a:solidFill>
              <a:latin typeface="Segoe UI" panose="020B0502040204020203" pitchFamily="34" charset="0"/>
              <a:cs typeface="Segoe UI" panose="020B0502040204020203" pitchFamily="34" charset="0"/>
            </a:endParaRPr>
          </a:p>
          <a:p>
            <a:pPr marL="0" indent="0" defTabSz="914126">
              <a:lnSpc>
                <a:spcPct val="100000"/>
              </a:lnSpc>
              <a:spcAft>
                <a:spcPts val="600"/>
              </a:spcAft>
              <a:buNone/>
              <a:defRPr/>
            </a:pPr>
            <a:endParaRPr lang="et-EE" sz="2799" b="1" dirty="0">
              <a:solidFill>
                <a:prstClr val="black">
                  <a:lumMod val="75000"/>
                  <a:lumOff val="25000"/>
                </a:prstClr>
              </a:solidFill>
              <a:latin typeface="Segoe UI" panose="020B0502040204020203" pitchFamily="34" charset="0"/>
              <a:cs typeface="Segoe UI" panose="020B0502040204020203" pitchFamily="34" charset="0"/>
            </a:endParaRPr>
          </a:p>
        </p:txBody>
      </p:sp>
      <p:pic>
        <p:nvPicPr>
          <p:cNvPr id="4" name="Picture 2">
            <a:extLst>
              <a:ext uri="{FF2B5EF4-FFF2-40B4-BE49-F238E27FC236}">
                <a16:creationId xmlns:a16="http://schemas.microsoft.com/office/drawing/2014/main" id="{58E5F80A-2ADA-45A9-8FE9-F142F49123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7525" y="6214847"/>
            <a:ext cx="1212809" cy="5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51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93690-1973-4157-8948-6590B2D261F5}"/>
              </a:ext>
            </a:extLst>
          </p:cNvPr>
          <p:cNvSpPr>
            <a:spLocks noGrp="1"/>
          </p:cNvSpPr>
          <p:nvPr>
            <p:ph idx="1"/>
          </p:nvPr>
        </p:nvSpPr>
        <p:spPr/>
        <p:txBody>
          <a:bodyPr>
            <a:normAutofit fontScale="92500" lnSpcReduction="20000"/>
          </a:bodyPr>
          <a:lstStyle/>
          <a:p>
            <a:pPr marL="0" indent="0" defTabSz="914126">
              <a:lnSpc>
                <a:spcPct val="150000"/>
              </a:lnSpc>
              <a:spcAft>
                <a:spcPts val="600"/>
              </a:spcAft>
              <a:buNone/>
              <a:defRPr/>
            </a:pPr>
            <a:r>
              <a:rPr lang="et-EE" sz="3200" b="1" dirty="0">
                <a:solidFill>
                  <a:prstClr val="black">
                    <a:lumMod val="75000"/>
                    <a:lumOff val="25000"/>
                  </a:prstClr>
                </a:solidFill>
                <a:latin typeface="Segoe UI" panose="020B0502040204020203" pitchFamily="34" charset="0"/>
                <a:cs typeface="Segoe UI" panose="020B0502040204020203" pitchFamily="34" charset="0"/>
              </a:rPr>
              <a:t>Erimeelsused</a:t>
            </a:r>
            <a:r>
              <a:rPr lang="et-EE" sz="3200" dirty="0">
                <a:solidFill>
                  <a:prstClr val="black">
                    <a:lumMod val="75000"/>
                    <a:lumOff val="25000"/>
                  </a:prstClr>
                </a:solidFill>
                <a:latin typeface="Segoe UI" panose="020B0502040204020203" pitchFamily="34" charset="0"/>
                <a:cs typeface="Segoe UI" panose="020B0502040204020203" pitchFamily="34" charset="0"/>
              </a:rPr>
              <a:t> on inimeste kooselus </a:t>
            </a:r>
            <a:r>
              <a:rPr lang="et-EE" sz="3200" b="1" dirty="0">
                <a:solidFill>
                  <a:prstClr val="black">
                    <a:lumMod val="75000"/>
                    <a:lumOff val="25000"/>
                  </a:prstClr>
                </a:solidFill>
                <a:latin typeface="Segoe UI" panose="020B0502040204020203" pitchFamily="34" charset="0"/>
                <a:cs typeface="Segoe UI" panose="020B0502040204020203" pitchFamily="34" charset="0"/>
              </a:rPr>
              <a:t>maailma kõige loomulikum asi</a:t>
            </a:r>
            <a:r>
              <a:rPr lang="et-EE" sz="3200" dirty="0">
                <a:solidFill>
                  <a:prstClr val="black">
                    <a:lumMod val="75000"/>
                    <a:lumOff val="25000"/>
                  </a:prstClr>
                </a:solidFill>
                <a:latin typeface="Segoe UI" panose="020B0502040204020203" pitchFamily="34" charset="0"/>
                <a:cs typeface="Segoe UI" panose="020B0502040204020203" pitchFamily="34" charset="0"/>
              </a:rPr>
              <a:t>; neist ei teki veel tingimata  konflikte. Kõik sõltub sellest, mida inimesed nende erimeelsustega peale hakkavad.</a:t>
            </a:r>
          </a:p>
          <a:p>
            <a:pPr marL="0" indent="0" defTabSz="914126">
              <a:lnSpc>
                <a:spcPct val="150000"/>
              </a:lnSpc>
              <a:spcAft>
                <a:spcPts val="600"/>
              </a:spcAft>
              <a:buNone/>
              <a:defRPr/>
            </a:pPr>
            <a:r>
              <a:rPr lang="et-EE" sz="3200" b="1" dirty="0">
                <a:solidFill>
                  <a:prstClr val="black">
                    <a:lumMod val="75000"/>
                    <a:lumOff val="25000"/>
                  </a:prstClr>
                </a:solidFill>
                <a:latin typeface="Segoe UI" panose="020B0502040204020203" pitchFamily="34" charset="0"/>
                <a:cs typeface="Segoe UI" panose="020B0502040204020203" pitchFamily="34" charset="0"/>
              </a:rPr>
              <a:t>Pinge muutub konfliktiks</a:t>
            </a:r>
            <a:r>
              <a:rPr lang="et-EE" sz="3200" dirty="0">
                <a:solidFill>
                  <a:prstClr val="black">
                    <a:lumMod val="75000"/>
                    <a:lumOff val="25000"/>
                  </a:prstClr>
                </a:solidFill>
                <a:latin typeface="Segoe UI" panose="020B0502040204020203" pitchFamily="34" charset="0"/>
                <a:cs typeface="Segoe UI" panose="020B0502040204020203" pitchFamily="34" charset="0"/>
              </a:rPr>
              <a:t>, kui asjaosalised isikud </a:t>
            </a:r>
            <a:br>
              <a:rPr lang="et-EE" sz="3200" dirty="0">
                <a:solidFill>
                  <a:prstClr val="black">
                    <a:lumMod val="75000"/>
                    <a:lumOff val="25000"/>
                  </a:prstClr>
                </a:solidFill>
                <a:latin typeface="Segoe UI" panose="020B0502040204020203" pitchFamily="34" charset="0"/>
                <a:cs typeface="Segoe UI" panose="020B0502040204020203" pitchFamily="34" charset="0"/>
              </a:rPr>
            </a:br>
            <a:r>
              <a:rPr lang="et-EE" sz="3200" b="1" dirty="0">
                <a:solidFill>
                  <a:prstClr val="black">
                    <a:lumMod val="75000"/>
                    <a:lumOff val="25000"/>
                  </a:prstClr>
                </a:solidFill>
                <a:latin typeface="Segoe UI" panose="020B0502040204020203" pitchFamily="34" charset="0"/>
                <a:cs typeface="Segoe UI" panose="020B0502040204020203" pitchFamily="34" charset="0"/>
              </a:rPr>
              <a:t>ei suuda sellega enam konstruktiivselt ümber käia.</a:t>
            </a:r>
          </a:p>
          <a:p>
            <a:endParaRPr lang="et-EE" sz="3200" dirty="0"/>
          </a:p>
          <a:p>
            <a:endParaRPr lang="et-EE" sz="3200" dirty="0"/>
          </a:p>
          <a:p>
            <a:endParaRPr lang="et-EE" sz="3200" dirty="0"/>
          </a:p>
          <a:p>
            <a:pPr marL="0" indent="0">
              <a:buNone/>
            </a:pPr>
            <a:endParaRPr lang="et-EE" sz="3200" dirty="0"/>
          </a:p>
        </p:txBody>
      </p:sp>
      <p:sp>
        <p:nvSpPr>
          <p:cNvPr id="6" name="Rectangle 2">
            <a:extLst>
              <a:ext uri="{FF2B5EF4-FFF2-40B4-BE49-F238E27FC236}">
                <a16:creationId xmlns:a16="http://schemas.microsoft.com/office/drawing/2014/main" id="{95DDEADC-4597-4B40-83AD-B05E7BDC8E3F}"/>
              </a:ext>
            </a:extLst>
          </p:cNvPr>
          <p:cNvSpPr>
            <a:spLocks noGrp="1" noChangeArrowheads="1"/>
          </p:cNvSpPr>
          <p:nvPr>
            <p:ph type="title"/>
          </p:nvPr>
        </p:nvSpPr>
        <p:spPr>
          <a:xfrm>
            <a:off x="891823" y="332656"/>
            <a:ext cx="10231792" cy="1143000"/>
          </a:xfrm>
        </p:spPr>
        <p:txBody>
          <a:bodyPr>
            <a:normAutofit/>
          </a:bodyPr>
          <a:lstStyle/>
          <a:p>
            <a:pPr eaLnBrk="1" hangingPunct="1"/>
            <a:r>
              <a:rPr lang="et-EE" altLang="en-US" sz="4400" dirty="0">
                <a:solidFill>
                  <a:schemeClr val="accent1"/>
                </a:solidFill>
              </a:rPr>
              <a:t>ERIMEELSUSEST KONFLIKTINI</a:t>
            </a:r>
            <a:endParaRPr lang="en-GB" altLang="en-US" sz="4400" dirty="0">
              <a:solidFill>
                <a:schemeClr val="accent1"/>
              </a:solidFill>
            </a:endParaRPr>
          </a:p>
        </p:txBody>
      </p:sp>
    </p:spTree>
    <p:extLst>
      <p:ext uri="{BB962C8B-B14F-4D97-AF65-F5344CB8AC3E}">
        <p14:creationId xmlns:p14="http://schemas.microsoft.com/office/powerpoint/2010/main" val="949435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a:extLst>
              <a:ext uri="{FF2B5EF4-FFF2-40B4-BE49-F238E27FC236}">
                <a16:creationId xmlns:a16="http://schemas.microsoft.com/office/drawing/2014/main" id="{29CB62B0-BC3B-4807-B4D0-AB197872A1A2}"/>
              </a:ext>
            </a:extLst>
          </p:cNvPr>
          <p:cNvSpPr>
            <a:spLocks noGrp="1" noChangeArrowheads="1"/>
          </p:cNvSpPr>
          <p:nvPr>
            <p:ph idx="1"/>
          </p:nvPr>
        </p:nvSpPr>
        <p:spPr>
          <a:xfrm>
            <a:off x="1151466" y="1911927"/>
            <a:ext cx="9805893" cy="4374574"/>
          </a:xfrm>
        </p:spPr>
        <p:txBody>
          <a:bodyPr>
            <a:noAutofit/>
          </a:bodyPr>
          <a:lstStyle/>
          <a:p>
            <a:pPr marL="533400" indent="-533400" eaLnBrk="1" hangingPunct="1">
              <a:buSzPct val="100000"/>
              <a:buFontTx/>
              <a:buAutoNum type="arabicPeriod"/>
              <a:defRPr/>
            </a:pPr>
            <a:r>
              <a:rPr lang="et-EE" sz="3200" b="1" dirty="0">
                <a:latin typeface="Segoe UI" panose="020B0502040204020203" pitchFamily="34" charset="0"/>
                <a:cs typeface="Segoe UI" panose="020B0502040204020203" pitchFamily="34" charset="0"/>
              </a:rPr>
              <a:t>Mõtlemine</a:t>
            </a:r>
            <a:r>
              <a:rPr lang="et-EE" sz="3200" dirty="0">
                <a:latin typeface="Segoe UI" panose="020B0502040204020203" pitchFamily="34" charset="0"/>
                <a:cs typeface="Segoe UI" panose="020B0502040204020203" pitchFamily="34" charset="0"/>
              </a:rPr>
              <a:t> kasutab ainult seda, mis on</a:t>
            </a:r>
            <a:br>
              <a:rPr lang="et-EE" sz="3200" dirty="0">
                <a:latin typeface="Segoe UI" panose="020B0502040204020203" pitchFamily="34" charset="0"/>
                <a:cs typeface="Segoe UI" panose="020B0502040204020203" pitchFamily="34" charset="0"/>
              </a:rPr>
            </a:br>
            <a:r>
              <a:rPr lang="et-EE" sz="3200" dirty="0">
                <a:latin typeface="Segoe UI" panose="020B0502040204020203" pitchFamily="34" charset="0"/>
                <a:cs typeface="Segoe UI" panose="020B0502040204020203" pitchFamily="34" charset="0"/>
              </a:rPr>
              <a:t>mälus.</a:t>
            </a:r>
          </a:p>
          <a:p>
            <a:pPr marL="533400" indent="-533400" eaLnBrk="1" hangingPunct="1">
              <a:buSzPct val="100000"/>
              <a:buFontTx/>
              <a:buAutoNum type="arabicPeriod"/>
              <a:defRPr/>
            </a:pPr>
            <a:r>
              <a:rPr lang="et-EE" sz="3200" b="1" dirty="0">
                <a:latin typeface="Segoe UI" panose="020B0502040204020203" pitchFamily="34" charset="0"/>
                <a:cs typeface="Segoe UI" panose="020B0502040204020203" pitchFamily="34" charset="0"/>
              </a:rPr>
              <a:t>Mälu</a:t>
            </a:r>
            <a:r>
              <a:rPr lang="et-EE" sz="3200" dirty="0">
                <a:latin typeface="Segoe UI" panose="020B0502040204020203" pitchFamily="34" charset="0"/>
                <a:cs typeface="Segoe UI" panose="020B0502040204020203" pitchFamily="34" charset="0"/>
              </a:rPr>
              <a:t> talletab ainult selle, mida me tajume.</a:t>
            </a:r>
          </a:p>
          <a:p>
            <a:pPr marL="533400" indent="-533400" eaLnBrk="1" hangingPunct="1">
              <a:buSzPct val="100000"/>
              <a:buFontTx/>
              <a:buAutoNum type="arabicPeriod"/>
              <a:defRPr/>
            </a:pPr>
            <a:r>
              <a:rPr lang="et-EE" sz="3200" b="1" dirty="0">
                <a:latin typeface="Segoe UI" panose="020B0502040204020203" pitchFamily="34" charset="0"/>
                <a:cs typeface="Segoe UI" panose="020B0502040204020203" pitchFamily="34" charset="0"/>
              </a:rPr>
              <a:t>Taju</a:t>
            </a:r>
            <a:r>
              <a:rPr lang="et-EE" sz="3200" dirty="0">
                <a:latin typeface="Segoe UI" panose="020B0502040204020203" pitchFamily="34" charset="0"/>
                <a:cs typeface="Segoe UI" panose="020B0502040204020203" pitchFamily="34" charset="0"/>
              </a:rPr>
              <a:t> on otseses seoses meie vaatenurgaga ja kujundab meie uskumuse.</a:t>
            </a:r>
          </a:p>
          <a:p>
            <a:pPr marL="533400" indent="-533400" eaLnBrk="1" hangingPunct="1">
              <a:buSzPct val="100000"/>
              <a:buFontTx/>
              <a:buAutoNum type="arabicPeriod"/>
              <a:defRPr/>
            </a:pPr>
            <a:endParaRPr lang="et-EE" sz="800" dirty="0">
              <a:latin typeface="Segoe UI" panose="020B0502040204020203" pitchFamily="34" charset="0"/>
              <a:cs typeface="Segoe UI" panose="020B0502040204020203" pitchFamily="34" charset="0"/>
            </a:endParaRPr>
          </a:p>
          <a:p>
            <a:pPr marL="0" indent="0" algn="ctr" eaLnBrk="1" hangingPunct="1">
              <a:buSzPct val="100000"/>
              <a:buNone/>
              <a:defRPr/>
            </a:pPr>
            <a:r>
              <a:rPr lang="et-EE" sz="3200" b="1" dirty="0">
                <a:latin typeface="Segoe UI" panose="020B0502040204020203" pitchFamily="34" charset="0"/>
                <a:cs typeface="Segoe UI" panose="020B0502040204020203" pitchFamily="34" charset="0"/>
              </a:rPr>
              <a:t>Kõik reaalsuse kirjeldused on vaid</a:t>
            </a:r>
            <a:br>
              <a:rPr lang="et-EE" sz="3200" b="1" dirty="0">
                <a:latin typeface="Segoe UI" panose="020B0502040204020203" pitchFamily="34" charset="0"/>
                <a:cs typeface="Segoe UI" panose="020B0502040204020203" pitchFamily="34" charset="0"/>
              </a:rPr>
            </a:br>
            <a:r>
              <a:rPr lang="et-EE" sz="3200" b="1" dirty="0">
                <a:latin typeface="Segoe UI" panose="020B0502040204020203" pitchFamily="34" charset="0"/>
                <a:cs typeface="Segoe UI" panose="020B0502040204020203" pitchFamily="34" charset="0"/>
              </a:rPr>
              <a:t> ajutised oletused!</a:t>
            </a:r>
          </a:p>
        </p:txBody>
      </p:sp>
      <p:sp>
        <p:nvSpPr>
          <p:cNvPr id="6" name="Rectangle 2">
            <a:extLst>
              <a:ext uri="{FF2B5EF4-FFF2-40B4-BE49-F238E27FC236}">
                <a16:creationId xmlns:a16="http://schemas.microsoft.com/office/drawing/2014/main" id="{C3967ABF-56F0-44A5-8AFE-E95A366C6AEB}"/>
              </a:ext>
            </a:extLst>
          </p:cNvPr>
          <p:cNvSpPr>
            <a:spLocks noGrp="1" noChangeArrowheads="1"/>
          </p:cNvSpPr>
          <p:nvPr>
            <p:ph type="title"/>
          </p:nvPr>
        </p:nvSpPr>
        <p:spPr>
          <a:xfrm>
            <a:off x="790735" y="377811"/>
            <a:ext cx="10084523" cy="1143000"/>
          </a:xfrm>
        </p:spPr>
        <p:txBody>
          <a:bodyPr>
            <a:normAutofit/>
          </a:bodyPr>
          <a:lstStyle/>
          <a:p>
            <a:r>
              <a:rPr lang="et-EE" altLang="en-US" sz="4400" dirty="0">
                <a:solidFill>
                  <a:schemeClr val="accent1"/>
                </a:solidFill>
              </a:rPr>
              <a:t>MÕTLEMINE, MÄLU ja TAJU</a:t>
            </a:r>
            <a:endParaRPr lang="en-GB" altLang="en-US" sz="4400" dirty="0">
              <a:solidFill>
                <a:schemeClr val="accent1"/>
              </a:solidFill>
            </a:endParaRPr>
          </a:p>
        </p:txBody>
      </p:sp>
    </p:spTree>
    <p:extLst>
      <p:ext uri="{BB962C8B-B14F-4D97-AF65-F5344CB8AC3E}">
        <p14:creationId xmlns:p14="http://schemas.microsoft.com/office/powerpoint/2010/main" val="3620773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54E26881-9C0B-4F22-932C-FCA2DB46F6A4}"/>
              </a:ext>
            </a:extLst>
          </p:cNvPr>
          <p:cNvSpPr>
            <a:spLocks noGrp="1" noChangeArrowheads="1"/>
          </p:cNvSpPr>
          <p:nvPr>
            <p:ph type="body" idx="1"/>
          </p:nvPr>
        </p:nvSpPr>
        <p:spPr>
          <a:xfrm>
            <a:off x="1248697" y="2000250"/>
            <a:ext cx="8760542" cy="3962400"/>
          </a:xfrm>
        </p:spPr>
        <p:txBody>
          <a:bodyPr>
            <a:noAutofit/>
          </a:bodyPr>
          <a:lstStyle/>
          <a:p>
            <a:pPr marL="533400" indent="-533400">
              <a:buSzPct val="100000"/>
              <a:buFontTx/>
              <a:buAutoNum type="arabicPeriod"/>
            </a:pPr>
            <a:r>
              <a:rPr lang="et-EE" altLang="et-EE" sz="2800" dirty="0">
                <a:latin typeface="Segoe UI" panose="020B0502040204020203" pitchFamily="34" charset="0"/>
                <a:cs typeface="Segoe UI" panose="020B0502040204020203" pitchFamily="34" charset="0"/>
              </a:rPr>
              <a:t>Teadmised on vajalikud, aga mitte piisav </a:t>
            </a:r>
            <a:r>
              <a:rPr lang="et-EE" altLang="et-EE" sz="2800" b="1" dirty="0">
                <a:latin typeface="Segoe UI" panose="020B0502040204020203" pitchFamily="34" charset="0"/>
                <a:cs typeface="Segoe UI" panose="020B0502040204020203" pitchFamily="34" charset="0"/>
              </a:rPr>
              <a:t>eeldus</a:t>
            </a:r>
            <a:r>
              <a:rPr lang="et-EE" altLang="et-EE" sz="2800" dirty="0">
                <a:latin typeface="Segoe UI" panose="020B0502040204020203" pitchFamily="34" charset="0"/>
                <a:cs typeface="Segoe UI" panose="020B0502040204020203" pitchFamily="34" charset="0"/>
              </a:rPr>
              <a:t> tarkuse tekkimiseks.</a:t>
            </a:r>
          </a:p>
          <a:p>
            <a:pPr marL="533400" indent="-533400">
              <a:buSzPct val="100000"/>
              <a:buFontTx/>
              <a:buAutoNum type="arabicPeriod"/>
            </a:pPr>
            <a:r>
              <a:rPr lang="et-EE" altLang="et-EE" sz="2800" dirty="0">
                <a:latin typeface="Segoe UI" panose="020B0502040204020203" pitchFamily="34" charset="0"/>
                <a:cs typeface="Segoe UI" panose="020B0502040204020203" pitchFamily="34" charset="0"/>
              </a:rPr>
              <a:t>Teadmised on vaja rakendada </a:t>
            </a:r>
            <a:r>
              <a:rPr lang="et-EE" altLang="et-EE" sz="2800" b="1" dirty="0">
                <a:latin typeface="Segoe UI" panose="020B0502040204020203" pitchFamily="34" charset="0"/>
                <a:cs typeface="Segoe UI" panose="020B0502040204020203" pitchFamily="34" charset="0"/>
              </a:rPr>
              <a:t>oskus</a:t>
            </a:r>
            <a:r>
              <a:rPr lang="et-EE" altLang="et-EE" sz="2800" dirty="0">
                <a:latin typeface="Segoe UI" panose="020B0502040204020203" pitchFamily="34" charset="0"/>
                <a:cs typeface="Segoe UI" panose="020B0502040204020203" pitchFamily="34" charset="0"/>
              </a:rPr>
              <a:t>teks ja selle tegevuse kaudu saadud </a:t>
            </a:r>
            <a:r>
              <a:rPr lang="et-EE" altLang="et-EE" sz="2800" b="1" dirty="0">
                <a:latin typeface="Segoe UI" panose="020B0502040204020203" pitchFamily="34" charset="0"/>
                <a:cs typeface="Segoe UI" panose="020B0502040204020203" pitchFamily="34" charset="0"/>
              </a:rPr>
              <a:t>kogemus</a:t>
            </a:r>
            <a:r>
              <a:rPr lang="et-EE" altLang="et-EE" sz="2800" dirty="0">
                <a:latin typeface="Segoe UI" panose="020B0502040204020203" pitchFamily="34" charset="0"/>
                <a:cs typeface="Segoe UI" panose="020B0502040204020203" pitchFamily="34" charset="0"/>
              </a:rPr>
              <a:t> aitab luua uusi seoseid.</a:t>
            </a:r>
          </a:p>
          <a:p>
            <a:pPr marL="533400" indent="-533400">
              <a:buSzPct val="100000"/>
              <a:buFontTx/>
              <a:buAutoNum type="arabicPeriod"/>
            </a:pPr>
            <a:r>
              <a:rPr lang="et-EE" altLang="et-EE" sz="2800" dirty="0">
                <a:latin typeface="Segoe UI" panose="020B0502040204020203" pitchFamily="34" charset="0"/>
                <a:cs typeface="Segoe UI" panose="020B0502040204020203" pitchFamily="34" charset="0"/>
              </a:rPr>
              <a:t>Uued seosed ehk </a:t>
            </a:r>
            <a:r>
              <a:rPr lang="et-EE" altLang="et-EE" sz="2800" b="1" dirty="0">
                <a:latin typeface="Segoe UI" panose="020B0502040204020203" pitchFamily="34" charset="0"/>
                <a:cs typeface="Segoe UI" panose="020B0502040204020203" pitchFamily="34" charset="0"/>
              </a:rPr>
              <a:t>arusaamine</a:t>
            </a:r>
            <a:r>
              <a:rPr lang="et-EE" altLang="et-EE" sz="2800" dirty="0">
                <a:latin typeface="Segoe UI" panose="020B0502040204020203" pitchFamily="34" charset="0"/>
                <a:cs typeface="Segoe UI" panose="020B0502040204020203" pitchFamily="34" charset="0"/>
              </a:rPr>
              <a:t> on terviku mõistmise ehk uue kvaliteedi eelduseks.</a:t>
            </a:r>
          </a:p>
          <a:p>
            <a:pPr marL="533400" indent="-533400">
              <a:buSzPct val="100000"/>
              <a:buFontTx/>
              <a:buAutoNum type="arabicPeriod"/>
            </a:pPr>
            <a:r>
              <a:rPr lang="et-EE" altLang="et-EE" sz="2800" b="1" dirty="0">
                <a:latin typeface="Segoe UI" panose="020B0502040204020203" pitchFamily="34" charset="0"/>
                <a:cs typeface="Segoe UI" panose="020B0502040204020203" pitchFamily="34" charset="0"/>
              </a:rPr>
              <a:t>Terviku mõistmine </a:t>
            </a:r>
            <a:r>
              <a:rPr lang="et-EE" altLang="et-EE" sz="2800" dirty="0">
                <a:latin typeface="Segoe UI" panose="020B0502040204020203" pitchFamily="34" charset="0"/>
                <a:cs typeface="Segoe UI" panose="020B0502040204020203" pitchFamily="34" charset="0"/>
              </a:rPr>
              <a:t>on tarkuse allikas.</a:t>
            </a:r>
            <a:endParaRPr lang="en-US" altLang="et-EE" sz="2800" dirty="0">
              <a:latin typeface="Segoe UI" panose="020B0502040204020203" pitchFamily="34" charset="0"/>
              <a:cs typeface="Segoe UI" panose="020B0502040204020203" pitchFamily="34" charset="0"/>
            </a:endParaRPr>
          </a:p>
        </p:txBody>
      </p:sp>
      <p:sp>
        <p:nvSpPr>
          <p:cNvPr id="6" name="Rectangle 2">
            <a:extLst>
              <a:ext uri="{FF2B5EF4-FFF2-40B4-BE49-F238E27FC236}">
                <a16:creationId xmlns:a16="http://schemas.microsoft.com/office/drawing/2014/main" id="{8A42D6FF-783F-4D0D-B337-733E7A109CC4}"/>
              </a:ext>
            </a:extLst>
          </p:cNvPr>
          <p:cNvSpPr>
            <a:spLocks noGrp="1" noChangeArrowheads="1"/>
          </p:cNvSpPr>
          <p:nvPr>
            <p:ph type="title"/>
          </p:nvPr>
        </p:nvSpPr>
        <p:spPr>
          <a:xfrm>
            <a:off x="1039091" y="332656"/>
            <a:ext cx="10084523" cy="1143000"/>
          </a:xfrm>
        </p:spPr>
        <p:txBody>
          <a:bodyPr>
            <a:normAutofit/>
          </a:bodyPr>
          <a:lstStyle/>
          <a:p>
            <a:pPr eaLnBrk="1" hangingPunct="1"/>
            <a:r>
              <a:rPr lang="et-EE" altLang="en-US" sz="4400" dirty="0">
                <a:solidFill>
                  <a:schemeClr val="accent1"/>
                </a:solidFill>
              </a:rPr>
              <a:t>TEADMISED ja TARKUS</a:t>
            </a:r>
            <a:endParaRPr lang="en-GB" altLang="en-US" sz="4400" dirty="0">
              <a:solidFill>
                <a:schemeClr val="accent1"/>
              </a:solidFill>
            </a:endParaRPr>
          </a:p>
        </p:txBody>
      </p:sp>
    </p:spTree>
    <p:extLst>
      <p:ext uri="{BB962C8B-B14F-4D97-AF65-F5344CB8AC3E}">
        <p14:creationId xmlns:p14="http://schemas.microsoft.com/office/powerpoint/2010/main" val="134753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10EAB642-1B19-418A-9D5B-1E30449E7140}"/>
              </a:ext>
            </a:extLst>
          </p:cNvPr>
          <p:cNvSpPr>
            <a:spLocks noGrp="1" noChangeArrowheads="1"/>
          </p:cNvSpPr>
          <p:nvPr>
            <p:ph type="body" idx="1"/>
          </p:nvPr>
        </p:nvSpPr>
        <p:spPr>
          <a:xfrm>
            <a:off x="1800993" y="785813"/>
            <a:ext cx="3357562" cy="5357812"/>
          </a:xfrm>
        </p:spPr>
        <p:txBody>
          <a:bodyPr>
            <a:normAutofit lnSpcReduction="10000"/>
          </a:bodyPr>
          <a:lstStyle/>
          <a:p>
            <a:pPr marL="533400" indent="-533400">
              <a:buNone/>
            </a:pPr>
            <a:r>
              <a:rPr lang="et-EE" altLang="et-EE" sz="4800" dirty="0">
                <a:latin typeface="Arial" panose="020B0604020202020204" pitchFamily="34" charset="0"/>
              </a:rPr>
              <a:t>1</a:t>
            </a:r>
            <a:endParaRPr lang="et-EE" altLang="et-EE" sz="3200" dirty="0">
              <a:latin typeface="Arial" panose="020B0604020202020204" pitchFamily="34" charset="0"/>
            </a:endParaRPr>
          </a:p>
          <a:p>
            <a:pPr marL="533400" indent="-533400">
              <a:buNone/>
            </a:pPr>
            <a:endParaRPr lang="et-EE" altLang="et-EE" sz="3200" dirty="0">
              <a:latin typeface="Arial" panose="020B0604020202020204" pitchFamily="34" charset="0"/>
            </a:endParaRPr>
          </a:p>
          <a:p>
            <a:pPr marL="533400" indent="-533400">
              <a:buNone/>
            </a:pPr>
            <a:r>
              <a:rPr lang="et-EE" altLang="et-EE" sz="4800" dirty="0">
                <a:latin typeface="Arial" panose="020B0604020202020204" pitchFamily="34" charset="0"/>
              </a:rPr>
              <a:t>2</a:t>
            </a:r>
          </a:p>
          <a:p>
            <a:pPr marL="533400" indent="-533400">
              <a:buNone/>
            </a:pPr>
            <a:endParaRPr lang="et-EE" altLang="et-EE" sz="3200" dirty="0">
              <a:latin typeface="Arial" panose="020B0604020202020204" pitchFamily="34" charset="0"/>
            </a:endParaRPr>
          </a:p>
          <a:p>
            <a:pPr marL="533400" indent="-533400">
              <a:buNone/>
            </a:pPr>
            <a:r>
              <a:rPr lang="et-EE" altLang="et-EE" sz="4800" dirty="0">
                <a:latin typeface="Arial" panose="020B0604020202020204" pitchFamily="34" charset="0"/>
              </a:rPr>
              <a:t>3</a:t>
            </a:r>
          </a:p>
          <a:p>
            <a:pPr marL="533400" indent="-533400">
              <a:buNone/>
            </a:pPr>
            <a:endParaRPr lang="et-EE" altLang="et-EE" sz="3200" dirty="0">
              <a:latin typeface="Arial" panose="020B0604020202020204" pitchFamily="34" charset="0"/>
            </a:endParaRPr>
          </a:p>
          <a:p>
            <a:pPr marL="533400" indent="-533400">
              <a:buNone/>
            </a:pPr>
            <a:r>
              <a:rPr lang="et-EE" altLang="et-EE" sz="4800" dirty="0">
                <a:latin typeface="Arial" panose="020B0604020202020204" pitchFamily="34" charset="0"/>
              </a:rPr>
              <a:t>4</a:t>
            </a:r>
          </a:p>
        </p:txBody>
      </p:sp>
      <p:sp>
        <p:nvSpPr>
          <p:cNvPr id="5" name="Rectangle 3">
            <a:extLst>
              <a:ext uri="{FF2B5EF4-FFF2-40B4-BE49-F238E27FC236}">
                <a16:creationId xmlns:a16="http://schemas.microsoft.com/office/drawing/2014/main" id="{7F39A371-F870-4885-BC5C-CFBAA2470DC3}"/>
              </a:ext>
            </a:extLst>
          </p:cNvPr>
          <p:cNvSpPr txBox="1">
            <a:spLocks noChangeArrowheads="1"/>
          </p:cNvSpPr>
          <p:nvPr/>
        </p:nvSpPr>
        <p:spPr bwMode="auto">
          <a:xfrm>
            <a:off x="4587056" y="785813"/>
            <a:ext cx="3357563" cy="5357812"/>
          </a:xfrm>
          <a:prstGeom prst="rect">
            <a:avLst/>
          </a:prstGeom>
          <a:noFill/>
          <a:ln w="9525">
            <a:noFill/>
            <a:miter lim="800000"/>
            <a:headEnd/>
            <a:tailEnd/>
          </a:ln>
        </p:spPr>
        <p:txBody>
          <a:bodyPr/>
          <a:lstStyle/>
          <a:p>
            <a:pPr marL="533400" indent="-533400" eaLnBrk="0" hangingPunct="0">
              <a:spcBef>
                <a:spcPct val="20000"/>
              </a:spcBef>
              <a:defRPr/>
            </a:pPr>
            <a:r>
              <a:rPr lang="et-EE" sz="4800" kern="0" dirty="0">
                <a:latin typeface="Arial" charset="0"/>
              </a:rPr>
              <a:t>5</a:t>
            </a:r>
            <a:endParaRPr lang="et-EE" sz="3200" kern="0" dirty="0">
              <a:latin typeface="Arial" charset="0"/>
            </a:endParaRPr>
          </a:p>
          <a:p>
            <a:pPr marL="533400" indent="-533400" eaLnBrk="0" hangingPunct="0">
              <a:spcBef>
                <a:spcPct val="20000"/>
              </a:spcBef>
              <a:defRPr/>
            </a:pPr>
            <a:endParaRPr lang="et-EE" sz="3200" kern="0" dirty="0">
              <a:latin typeface="Arial" charset="0"/>
            </a:endParaRPr>
          </a:p>
          <a:p>
            <a:pPr marL="533400" indent="-533400" eaLnBrk="0" hangingPunct="0">
              <a:spcBef>
                <a:spcPct val="20000"/>
              </a:spcBef>
              <a:defRPr/>
            </a:pPr>
            <a:r>
              <a:rPr lang="et-EE" sz="4800" kern="0" dirty="0">
                <a:latin typeface="Arial" charset="0"/>
              </a:rPr>
              <a:t>6</a:t>
            </a:r>
          </a:p>
          <a:p>
            <a:pPr marL="533400" indent="-533400" eaLnBrk="0" hangingPunct="0">
              <a:spcBef>
                <a:spcPct val="20000"/>
              </a:spcBef>
              <a:defRPr/>
            </a:pPr>
            <a:endParaRPr lang="et-EE" sz="3200" kern="0" dirty="0">
              <a:latin typeface="Arial" charset="0"/>
            </a:endParaRPr>
          </a:p>
          <a:p>
            <a:pPr marL="533400" indent="-533400" eaLnBrk="0" hangingPunct="0">
              <a:spcBef>
                <a:spcPct val="20000"/>
              </a:spcBef>
              <a:defRPr/>
            </a:pPr>
            <a:r>
              <a:rPr lang="et-EE" sz="4800" kern="0" dirty="0">
                <a:latin typeface="Arial" charset="0"/>
              </a:rPr>
              <a:t>7</a:t>
            </a:r>
          </a:p>
          <a:p>
            <a:pPr marL="533400" indent="-533400" eaLnBrk="0" hangingPunct="0">
              <a:spcBef>
                <a:spcPct val="20000"/>
              </a:spcBef>
              <a:defRPr/>
            </a:pPr>
            <a:endParaRPr lang="et-EE" sz="3200" kern="0" dirty="0">
              <a:latin typeface="Arial" charset="0"/>
            </a:endParaRPr>
          </a:p>
          <a:p>
            <a:pPr marL="533400" indent="-533400" eaLnBrk="0" hangingPunct="0">
              <a:spcBef>
                <a:spcPct val="20000"/>
              </a:spcBef>
              <a:defRPr/>
            </a:pPr>
            <a:r>
              <a:rPr lang="et-EE" sz="4800" kern="0" dirty="0">
                <a:latin typeface="Arial" charset="0"/>
              </a:rPr>
              <a:t>8</a:t>
            </a:r>
          </a:p>
        </p:txBody>
      </p:sp>
      <p:sp>
        <p:nvSpPr>
          <p:cNvPr id="6" name="Rectangle 3">
            <a:extLst>
              <a:ext uri="{FF2B5EF4-FFF2-40B4-BE49-F238E27FC236}">
                <a16:creationId xmlns:a16="http://schemas.microsoft.com/office/drawing/2014/main" id="{EFF32D3D-23B9-401D-9F26-AA4E2F335556}"/>
              </a:ext>
            </a:extLst>
          </p:cNvPr>
          <p:cNvSpPr txBox="1">
            <a:spLocks noChangeArrowheads="1"/>
          </p:cNvSpPr>
          <p:nvPr/>
        </p:nvSpPr>
        <p:spPr bwMode="auto">
          <a:xfrm>
            <a:off x="7301681" y="785813"/>
            <a:ext cx="1857375" cy="5357812"/>
          </a:xfrm>
          <a:prstGeom prst="rect">
            <a:avLst/>
          </a:prstGeom>
          <a:noFill/>
          <a:ln w="9525">
            <a:noFill/>
            <a:miter lim="800000"/>
            <a:headEnd/>
            <a:tailEnd/>
          </a:ln>
        </p:spPr>
        <p:txBody>
          <a:bodyPr/>
          <a:lstStyle/>
          <a:p>
            <a:pPr marL="533400" indent="-533400" eaLnBrk="0" hangingPunct="0">
              <a:spcBef>
                <a:spcPct val="20000"/>
              </a:spcBef>
              <a:defRPr/>
            </a:pPr>
            <a:r>
              <a:rPr lang="et-EE" sz="4800" kern="0" dirty="0">
                <a:latin typeface="Arial" charset="0"/>
              </a:rPr>
              <a:t>9</a:t>
            </a:r>
            <a:endParaRPr lang="et-EE" sz="3200" kern="0" dirty="0">
              <a:latin typeface="Arial" charset="0"/>
            </a:endParaRPr>
          </a:p>
          <a:p>
            <a:pPr marL="533400" indent="-533400" eaLnBrk="0" hangingPunct="0">
              <a:spcBef>
                <a:spcPct val="20000"/>
              </a:spcBef>
              <a:defRPr/>
            </a:pPr>
            <a:endParaRPr lang="et-EE" sz="3200" kern="0" dirty="0">
              <a:latin typeface="Arial" charset="0"/>
            </a:endParaRPr>
          </a:p>
        </p:txBody>
      </p:sp>
      <p:graphicFrame>
        <p:nvGraphicFramePr>
          <p:cNvPr id="16389" name="Object 2">
            <a:extLst>
              <a:ext uri="{FF2B5EF4-FFF2-40B4-BE49-F238E27FC236}">
                <a16:creationId xmlns:a16="http://schemas.microsoft.com/office/drawing/2014/main" id="{FBA897F7-44C1-4D21-B392-2A4098C8539C}"/>
              </a:ext>
            </a:extLst>
          </p:cNvPr>
          <p:cNvGraphicFramePr>
            <a:graphicFrameLocks noChangeAspect="1"/>
          </p:cNvGraphicFramePr>
          <p:nvPr/>
        </p:nvGraphicFramePr>
        <p:xfrm>
          <a:off x="2301056" y="714376"/>
          <a:ext cx="1357313" cy="1285875"/>
        </p:xfrm>
        <a:graphic>
          <a:graphicData uri="http://schemas.openxmlformats.org/presentationml/2006/ole">
            <mc:AlternateContent xmlns:mc="http://schemas.openxmlformats.org/markup-compatibility/2006">
              <mc:Choice xmlns:v="urn:schemas-microsoft-com:vml" Requires="v">
                <p:oleObj name="Bitmap Image" r:id="rId3" imgW="1523810" imgH="1523810" progId="PBrush">
                  <p:embed/>
                </p:oleObj>
              </mc:Choice>
              <mc:Fallback>
                <p:oleObj name="Bitmap Image" r:id="rId3" imgW="1523810" imgH="1523810" progId="PBrush">
                  <p:embed/>
                  <p:pic>
                    <p:nvPicPr>
                      <p:cNvPr id="16389" name="Object 2">
                        <a:extLst>
                          <a:ext uri="{FF2B5EF4-FFF2-40B4-BE49-F238E27FC236}">
                            <a16:creationId xmlns:a16="http://schemas.microsoft.com/office/drawing/2014/main" id="{FBA897F7-44C1-4D21-B392-2A4098C853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1056" y="714376"/>
                        <a:ext cx="13573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0" name="Object 3">
            <a:extLst>
              <a:ext uri="{FF2B5EF4-FFF2-40B4-BE49-F238E27FC236}">
                <a16:creationId xmlns:a16="http://schemas.microsoft.com/office/drawing/2014/main" id="{F6B64707-626D-433D-BC95-DF47E08E9975}"/>
              </a:ext>
            </a:extLst>
          </p:cNvPr>
          <p:cNvGraphicFramePr>
            <a:graphicFrameLocks noChangeAspect="1"/>
          </p:cNvGraphicFramePr>
          <p:nvPr/>
        </p:nvGraphicFramePr>
        <p:xfrm>
          <a:off x="5229993" y="714376"/>
          <a:ext cx="1289050" cy="1281113"/>
        </p:xfrm>
        <a:graphic>
          <a:graphicData uri="http://schemas.openxmlformats.org/presentationml/2006/ole">
            <mc:AlternateContent xmlns:mc="http://schemas.openxmlformats.org/markup-compatibility/2006">
              <mc:Choice xmlns:v="urn:schemas-microsoft-com:vml" Requires="v">
                <p:oleObj name="Bitmap Image" r:id="rId5" imgW="1523810" imgH="1523810" progId="PBrush">
                  <p:embed/>
                </p:oleObj>
              </mc:Choice>
              <mc:Fallback>
                <p:oleObj name="Bitmap Image" r:id="rId5" imgW="1523810" imgH="1523810" progId="PBrush">
                  <p:embed/>
                  <p:pic>
                    <p:nvPicPr>
                      <p:cNvPr id="16390" name="Object 3">
                        <a:extLst>
                          <a:ext uri="{FF2B5EF4-FFF2-40B4-BE49-F238E27FC236}">
                            <a16:creationId xmlns:a16="http://schemas.microsoft.com/office/drawing/2014/main" id="{F6B64707-626D-433D-BC95-DF47E08E997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9993" y="714376"/>
                        <a:ext cx="1289050" cy="128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1" name="Object 4">
            <a:extLst>
              <a:ext uri="{FF2B5EF4-FFF2-40B4-BE49-F238E27FC236}">
                <a16:creationId xmlns:a16="http://schemas.microsoft.com/office/drawing/2014/main" id="{6AEFFEA9-769D-4DA9-910D-7627C2DBF12E}"/>
              </a:ext>
            </a:extLst>
          </p:cNvPr>
          <p:cNvGraphicFramePr>
            <a:graphicFrameLocks noChangeAspect="1"/>
          </p:cNvGraphicFramePr>
          <p:nvPr/>
        </p:nvGraphicFramePr>
        <p:xfrm>
          <a:off x="2229619" y="2073275"/>
          <a:ext cx="1436687" cy="1212850"/>
        </p:xfrm>
        <a:graphic>
          <a:graphicData uri="http://schemas.openxmlformats.org/presentationml/2006/ole">
            <mc:AlternateContent xmlns:mc="http://schemas.openxmlformats.org/markup-compatibility/2006">
              <mc:Choice xmlns:v="urn:schemas-microsoft-com:vml" Requires="v">
                <p:oleObj name="Bitmap Image" r:id="rId7" imgW="1523810" imgH="1523810" progId="PBrush">
                  <p:embed/>
                </p:oleObj>
              </mc:Choice>
              <mc:Fallback>
                <p:oleObj name="Bitmap Image" r:id="rId7" imgW="1523810" imgH="1523810" progId="PBrush">
                  <p:embed/>
                  <p:pic>
                    <p:nvPicPr>
                      <p:cNvPr id="16391" name="Object 4">
                        <a:extLst>
                          <a:ext uri="{FF2B5EF4-FFF2-40B4-BE49-F238E27FC236}">
                            <a16:creationId xmlns:a16="http://schemas.microsoft.com/office/drawing/2014/main" id="{6AEFFEA9-769D-4DA9-910D-7627C2DBF12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9619" y="2073275"/>
                        <a:ext cx="1436687"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2" name="Object 5">
            <a:extLst>
              <a:ext uri="{FF2B5EF4-FFF2-40B4-BE49-F238E27FC236}">
                <a16:creationId xmlns:a16="http://schemas.microsoft.com/office/drawing/2014/main" id="{C71BF6D0-1149-48A4-9D6A-08BAC6CC7F1A}"/>
              </a:ext>
            </a:extLst>
          </p:cNvPr>
          <p:cNvGraphicFramePr>
            <a:graphicFrameLocks noChangeAspect="1"/>
          </p:cNvGraphicFramePr>
          <p:nvPr/>
        </p:nvGraphicFramePr>
        <p:xfrm>
          <a:off x="2229619" y="3436938"/>
          <a:ext cx="1438275" cy="1187450"/>
        </p:xfrm>
        <a:graphic>
          <a:graphicData uri="http://schemas.openxmlformats.org/presentationml/2006/ole">
            <mc:AlternateContent xmlns:mc="http://schemas.openxmlformats.org/markup-compatibility/2006">
              <mc:Choice xmlns:v="urn:schemas-microsoft-com:vml" Requires="v">
                <p:oleObj name="Bitmap Image" r:id="rId9" imgW="1523810" imgH="1523810" progId="PBrush">
                  <p:embed/>
                </p:oleObj>
              </mc:Choice>
              <mc:Fallback>
                <p:oleObj name="Bitmap Image" r:id="rId9" imgW="1523810" imgH="1523810" progId="PBrush">
                  <p:embed/>
                  <p:pic>
                    <p:nvPicPr>
                      <p:cNvPr id="16392" name="Object 5">
                        <a:extLst>
                          <a:ext uri="{FF2B5EF4-FFF2-40B4-BE49-F238E27FC236}">
                            <a16:creationId xmlns:a16="http://schemas.microsoft.com/office/drawing/2014/main" id="{C71BF6D0-1149-48A4-9D6A-08BAC6CC7F1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9619" y="3436938"/>
                        <a:ext cx="1438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3" name="Object 6">
            <a:extLst>
              <a:ext uri="{FF2B5EF4-FFF2-40B4-BE49-F238E27FC236}">
                <a16:creationId xmlns:a16="http://schemas.microsoft.com/office/drawing/2014/main" id="{4E1D2860-C00B-41B9-A67D-6996087F1882}"/>
              </a:ext>
            </a:extLst>
          </p:cNvPr>
          <p:cNvGraphicFramePr>
            <a:graphicFrameLocks noChangeAspect="1"/>
          </p:cNvGraphicFramePr>
          <p:nvPr/>
        </p:nvGraphicFramePr>
        <p:xfrm>
          <a:off x="2229618" y="4933950"/>
          <a:ext cx="1350962" cy="1308100"/>
        </p:xfrm>
        <a:graphic>
          <a:graphicData uri="http://schemas.openxmlformats.org/presentationml/2006/ole">
            <mc:AlternateContent xmlns:mc="http://schemas.openxmlformats.org/markup-compatibility/2006">
              <mc:Choice xmlns:v="urn:schemas-microsoft-com:vml" Requires="v">
                <p:oleObj name="Bitmap Image" r:id="rId11" imgW="1523810" imgH="1523810" progId="PBrush">
                  <p:embed/>
                </p:oleObj>
              </mc:Choice>
              <mc:Fallback>
                <p:oleObj name="Bitmap Image" r:id="rId11" imgW="1523810" imgH="1523810" progId="PBrush">
                  <p:embed/>
                  <p:pic>
                    <p:nvPicPr>
                      <p:cNvPr id="16393" name="Object 6">
                        <a:extLst>
                          <a:ext uri="{FF2B5EF4-FFF2-40B4-BE49-F238E27FC236}">
                            <a16:creationId xmlns:a16="http://schemas.microsoft.com/office/drawing/2014/main" id="{4E1D2860-C00B-41B9-A67D-6996087F188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29618" y="4933950"/>
                        <a:ext cx="1350962"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4" name="Object 7">
            <a:extLst>
              <a:ext uri="{FF2B5EF4-FFF2-40B4-BE49-F238E27FC236}">
                <a16:creationId xmlns:a16="http://schemas.microsoft.com/office/drawing/2014/main" id="{A92CDE7F-5B2F-42E3-B6EC-A2A879C91193}"/>
              </a:ext>
            </a:extLst>
          </p:cNvPr>
          <p:cNvGraphicFramePr>
            <a:graphicFrameLocks noChangeAspect="1"/>
          </p:cNvGraphicFramePr>
          <p:nvPr/>
        </p:nvGraphicFramePr>
        <p:xfrm>
          <a:off x="5229993" y="2049463"/>
          <a:ext cx="1293812" cy="1236662"/>
        </p:xfrm>
        <a:graphic>
          <a:graphicData uri="http://schemas.openxmlformats.org/presentationml/2006/ole">
            <mc:AlternateContent xmlns:mc="http://schemas.openxmlformats.org/markup-compatibility/2006">
              <mc:Choice xmlns:v="urn:schemas-microsoft-com:vml" Requires="v">
                <p:oleObj name="Bitmap Image" r:id="rId13" imgW="1523810" imgH="1523810" progId="PBrush">
                  <p:embed/>
                </p:oleObj>
              </mc:Choice>
              <mc:Fallback>
                <p:oleObj name="Bitmap Image" r:id="rId13" imgW="1523810" imgH="1523810" progId="PBrush">
                  <p:embed/>
                  <p:pic>
                    <p:nvPicPr>
                      <p:cNvPr id="16394" name="Object 7">
                        <a:extLst>
                          <a:ext uri="{FF2B5EF4-FFF2-40B4-BE49-F238E27FC236}">
                            <a16:creationId xmlns:a16="http://schemas.microsoft.com/office/drawing/2014/main" id="{A92CDE7F-5B2F-42E3-B6EC-A2A879C9119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9993" y="2049463"/>
                        <a:ext cx="1293812" cy="123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5" name="Object 8">
            <a:extLst>
              <a:ext uri="{FF2B5EF4-FFF2-40B4-BE49-F238E27FC236}">
                <a16:creationId xmlns:a16="http://schemas.microsoft.com/office/drawing/2014/main" id="{A4015BBE-4E13-4F30-9253-463A57F004A5}"/>
              </a:ext>
            </a:extLst>
          </p:cNvPr>
          <p:cNvGraphicFramePr>
            <a:graphicFrameLocks noChangeAspect="1"/>
          </p:cNvGraphicFramePr>
          <p:nvPr/>
        </p:nvGraphicFramePr>
        <p:xfrm>
          <a:off x="5229994" y="3500439"/>
          <a:ext cx="1285875" cy="1214437"/>
        </p:xfrm>
        <a:graphic>
          <a:graphicData uri="http://schemas.openxmlformats.org/presentationml/2006/ole">
            <mc:AlternateContent xmlns:mc="http://schemas.openxmlformats.org/markup-compatibility/2006">
              <mc:Choice xmlns:v="urn:schemas-microsoft-com:vml" Requires="v">
                <p:oleObj name="Bitmap Image" r:id="rId15" imgW="1523810" imgH="1523810" progId="PBrush">
                  <p:embed/>
                </p:oleObj>
              </mc:Choice>
              <mc:Fallback>
                <p:oleObj name="Bitmap Image" r:id="rId15" imgW="1523810" imgH="1523810" progId="PBrush">
                  <p:embed/>
                  <p:pic>
                    <p:nvPicPr>
                      <p:cNvPr id="16395" name="Object 8">
                        <a:extLst>
                          <a:ext uri="{FF2B5EF4-FFF2-40B4-BE49-F238E27FC236}">
                            <a16:creationId xmlns:a16="http://schemas.microsoft.com/office/drawing/2014/main" id="{A4015BBE-4E13-4F30-9253-463A57F004A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229994" y="3500439"/>
                        <a:ext cx="1285875"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6" name="Object 9">
            <a:extLst>
              <a:ext uri="{FF2B5EF4-FFF2-40B4-BE49-F238E27FC236}">
                <a16:creationId xmlns:a16="http://schemas.microsoft.com/office/drawing/2014/main" id="{F726716F-E627-4E68-82BA-CC649BEE0223}"/>
              </a:ext>
            </a:extLst>
          </p:cNvPr>
          <p:cNvGraphicFramePr>
            <a:graphicFrameLocks noChangeAspect="1"/>
          </p:cNvGraphicFramePr>
          <p:nvPr/>
        </p:nvGraphicFramePr>
        <p:xfrm>
          <a:off x="5301431" y="5000626"/>
          <a:ext cx="1357313" cy="1211263"/>
        </p:xfrm>
        <a:graphic>
          <a:graphicData uri="http://schemas.openxmlformats.org/presentationml/2006/ole">
            <mc:AlternateContent xmlns:mc="http://schemas.openxmlformats.org/markup-compatibility/2006">
              <mc:Choice xmlns:v="urn:schemas-microsoft-com:vml" Requires="v">
                <p:oleObj name="Bitmap Image" r:id="rId17" imgW="1523810" imgH="1523810" progId="PBrush">
                  <p:embed/>
                </p:oleObj>
              </mc:Choice>
              <mc:Fallback>
                <p:oleObj name="Bitmap Image" r:id="rId17" imgW="1523810" imgH="1523810" progId="PBrush">
                  <p:embed/>
                  <p:pic>
                    <p:nvPicPr>
                      <p:cNvPr id="16396" name="Object 9">
                        <a:extLst>
                          <a:ext uri="{FF2B5EF4-FFF2-40B4-BE49-F238E27FC236}">
                            <a16:creationId xmlns:a16="http://schemas.microsoft.com/office/drawing/2014/main" id="{F726716F-E627-4E68-82BA-CC649BEE0223}"/>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01431" y="5000626"/>
                        <a:ext cx="1357313" cy="121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397" name="Object 10">
            <a:extLst>
              <a:ext uri="{FF2B5EF4-FFF2-40B4-BE49-F238E27FC236}">
                <a16:creationId xmlns:a16="http://schemas.microsoft.com/office/drawing/2014/main" id="{BBACE82B-4E37-4236-A3FC-823AF5AB765E}"/>
              </a:ext>
            </a:extLst>
          </p:cNvPr>
          <p:cNvGraphicFramePr>
            <a:graphicFrameLocks noChangeAspect="1"/>
          </p:cNvGraphicFramePr>
          <p:nvPr/>
        </p:nvGraphicFramePr>
        <p:xfrm>
          <a:off x="7730305" y="785814"/>
          <a:ext cx="1220788" cy="1157287"/>
        </p:xfrm>
        <a:graphic>
          <a:graphicData uri="http://schemas.openxmlformats.org/presentationml/2006/ole">
            <mc:AlternateContent xmlns:mc="http://schemas.openxmlformats.org/markup-compatibility/2006">
              <mc:Choice xmlns:v="urn:schemas-microsoft-com:vml" Requires="v">
                <p:oleObj name="Bitmap Image" r:id="rId19" imgW="1523810" imgH="1523810" progId="PBrush">
                  <p:embed/>
                </p:oleObj>
              </mc:Choice>
              <mc:Fallback>
                <p:oleObj name="Bitmap Image" r:id="rId19" imgW="1523810" imgH="1523810" progId="PBrush">
                  <p:embed/>
                  <p:pic>
                    <p:nvPicPr>
                      <p:cNvPr id="16397" name="Object 10">
                        <a:extLst>
                          <a:ext uri="{FF2B5EF4-FFF2-40B4-BE49-F238E27FC236}">
                            <a16:creationId xmlns:a16="http://schemas.microsoft.com/office/drawing/2014/main" id="{BBACE82B-4E37-4236-A3FC-823AF5AB765E}"/>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30305" y="785814"/>
                        <a:ext cx="1220788"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kvarellid 16 x 9">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10793105_TF02886637_TF02886637" id="{5AF2D2F6-00FE-45BC-8678-4A697974E3AD}" vid="{8939ADD1-C6A8-49CA-B222-7BF4C80CBA91}"/>
    </a:ext>
  </a:extLst>
</a:theme>
</file>

<file path=ppt/theme/theme2.xml><?xml version="1.0" encoding="utf-8"?>
<a:theme xmlns:a="http://schemas.openxmlformats.org/drawingml/2006/main" name="Office’i kujundus">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i kujundus">
  <a:themeElements>
    <a:clrScheme name="Watercolor_16x9">
      <a:dk1>
        <a:sysClr val="windowText" lastClr="000000"/>
      </a:dk1>
      <a:lt1>
        <a:sysClr val="window" lastClr="FFFFFF"/>
      </a:lt1>
      <a:dk2>
        <a:srgbClr val="09AFA7"/>
      </a:dk2>
      <a:lt2>
        <a:srgbClr val="AEF1EA"/>
      </a:lt2>
      <a:accent1>
        <a:srgbClr val="08CAC1"/>
      </a:accent1>
      <a:accent2>
        <a:srgbClr val="76C714"/>
      </a:accent2>
      <a:accent3>
        <a:srgbClr val="0E70C2"/>
      </a:accent3>
      <a:accent4>
        <a:srgbClr val="259F39"/>
      </a:accent4>
      <a:accent5>
        <a:srgbClr val="C8C015"/>
      </a:accent5>
      <a:accent6>
        <a:srgbClr val="444FDC"/>
      </a:accent6>
      <a:hlink>
        <a:srgbClr val="76C714"/>
      </a:hlink>
      <a:folHlink>
        <a:srgbClr val="7F7F7F"/>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Akvarelliteemaline esitlus (laiekraan)</Template>
  <TotalTime>58540</TotalTime>
  <Words>1694</Words>
  <Application>Microsoft Office PowerPoint</Application>
  <PresentationFormat>Kohandatud</PresentationFormat>
  <Paragraphs>266</Paragraphs>
  <Slides>35</Slides>
  <Notes>22</Notes>
  <HiddenSlides>0</HiddenSlides>
  <MMClips>0</MMClips>
  <ScaleCrop>false</ScaleCrop>
  <HeadingPairs>
    <vt:vector size="8" baseType="variant">
      <vt:variant>
        <vt:lpstr>Kasutatud fondid</vt:lpstr>
      </vt:variant>
      <vt:variant>
        <vt:i4>5</vt:i4>
      </vt:variant>
      <vt:variant>
        <vt:lpstr>Kujundus</vt:lpstr>
      </vt:variant>
      <vt:variant>
        <vt:i4>1</vt:i4>
      </vt:variant>
      <vt:variant>
        <vt:lpstr>Manustatud OLE-serverid</vt:lpstr>
      </vt:variant>
      <vt:variant>
        <vt:i4>2</vt:i4>
      </vt:variant>
      <vt:variant>
        <vt:lpstr>Slaidipealkirjad</vt:lpstr>
      </vt:variant>
      <vt:variant>
        <vt:i4>35</vt:i4>
      </vt:variant>
    </vt:vector>
  </HeadingPairs>
  <TitlesOfParts>
    <vt:vector size="43" baseType="lpstr">
      <vt:lpstr>Arial</vt:lpstr>
      <vt:lpstr>Palatino Linotype</vt:lpstr>
      <vt:lpstr>Segoe UI</vt:lpstr>
      <vt:lpstr>Times New Roman</vt:lpstr>
      <vt:lpstr>Univers</vt:lpstr>
      <vt:lpstr>Akvarellid 16 x 9</vt:lpstr>
      <vt:lpstr>Bitmap Image</vt:lpstr>
      <vt:lpstr>Rasterpilt</vt:lpstr>
      <vt:lpstr>SUHTED JA IDEOLOOGIA KOOLIS</vt:lpstr>
      <vt:lpstr>PowerPointi esitlus</vt:lpstr>
      <vt:lpstr>MIS ON PILDIL?</vt:lpstr>
      <vt:lpstr>PowerPointi esitlus</vt:lpstr>
      <vt:lpstr>ERIMEELSUS ja KONFLIKT</vt:lpstr>
      <vt:lpstr>ERIMEELSUSEST KONFLIKTINI</vt:lpstr>
      <vt:lpstr>MÕTLEMINE, MÄLU ja TAJU</vt:lpstr>
      <vt:lpstr>TEADMISED ja TARKUS</vt:lpstr>
      <vt:lpstr>PowerPointi esitlus</vt:lpstr>
      <vt:lpstr>PowerPointi esitlus</vt:lpstr>
      <vt:lpstr>PowerPointi esitlus</vt:lpstr>
      <vt:lpstr>Situatsioon ja inimkäitumine</vt:lpstr>
      <vt:lpstr>PowerPointi esitlus</vt:lpstr>
      <vt:lpstr>SUHTED ja ELUKVALITEET</vt:lpstr>
      <vt:lpstr>HEA ISIKLIKU SUHTE TÄHTSUS</vt:lpstr>
      <vt:lpstr>TÄHELEPANU ehk KUULAMINE</vt:lpstr>
      <vt:lpstr>NEWTONI III SEADUS</vt:lpstr>
      <vt:lpstr>KRIIS IDA KULTUURIS</vt:lpstr>
      <vt:lpstr>KRIIS LÄÄNE KULTUURIS</vt:lpstr>
      <vt:lpstr>KRIISI ja ARENGU SEOSED</vt:lpstr>
      <vt:lpstr>INIMESE ARENG</vt:lpstr>
      <vt:lpstr>ÜHINE ARENG</vt:lpstr>
      <vt:lpstr>III OSA  Organisatsiooni allsüsteemid</vt:lpstr>
      <vt:lpstr>MÄRKSÕNAD</vt:lpstr>
      <vt:lpstr>ETTEVÕTTE ALLSÜSTEEMID</vt:lpstr>
      <vt:lpstr>ETTEVÕTTE VILJAKAS  PINGE  I</vt:lpstr>
      <vt:lpstr>ETTEVÕTTE VILJAKAS  PINGE  III</vt:lpstr>
      <vt:lpstr>KULTUURILINE ALLSÜSTEEM</vt:lpstr>
      <vt:lpstr>SOTSIAALNE ALLSÜSTEEM</vt:lpstr>
      <vt:lpstr>TEHNILINE ALLSÜSTEEM</vt:lpstr>
      <vt:lpstr>SOTSIAALSEST ALLSÜSTEEMIST</vt:lpstr>
      <vt:lpstr>VÄÄRTUSTE LOOMISE AHEL</vt:lpstr>
      <vt:lpstr>SOTSIAALSE  ALLSÜSTEEMI KÄIVITUSMEHHANISM</vt:lpstr>
      <vt:lpstr>EDU</vt:lpstr>
      <vt:lpstr>See materjal tugineb osaliselt Fr. Glasli ja  Trigon Academy (www.trigon.at) õppematerjalidele.   Kui kasutad midagi siit oma esitlustes, siis  palun tee viiteid.   Ette tänades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ETTEVÕTTE LOOMULIK  ARENG</dc:title>
  <dc:creator>Aivar Haller</dc:creator>
  <cp:lastModifiedBy>Aivar Haller</cp:lastModifiedBy>
  <cp:revision>94</cp:revision>
  <cp:lastPrinted>2021-09-30T10:15:47Z</cp:lastPrinted>
  <dcterms:created xsi:type="dcterms:W3CDTF">2019-01-29T20:38:55Z</dcterms:created>
  <dcterms:modified xsi:type="dcterms:W3CDTF">2023-03-01T02:06:55Z</dcterms:modified>
</cp:coreProperties>
</file>